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heme/themeOverride1.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1" r:id="rId1"/>
  </p:sldMasterIdLst>
  <p:notesMasterIdLst>
    <p:notesMasterId r:id="rId38"/>
  </p:notesMasterIdLst>
  <p:handoutMasterIdLst>
    <p:handoutMasterId r:id="rId39"/>
  </p:handoutMasterIdLst>
  <p:sldIdLst>
    <p:sldId id="330" r:id="rId2"/>
    <p:sldId id="343" r:id="rId3"/>
    <p:sldId id="382" r:id="rId4"/>
    <p:sldId id="344" r:id="rId5"/>
    <p:sldId id="345" r:id="rId6"/>
    <p:sldId id="346" r:id="rId7"/>
    <p:sldId id="347" r:id="rId8"/>
    <p:sldId id="348" r:id="rId9"/>
    <p:sldId id="384" r:id="rId10"/>
    <p:sldId id="395" r:id="rId11"/>
    <p:sldId id="394" r:id="rId12"/>
    <p:sldId id="409" r:id="rId13"/>
    <p:sldId id="410" r:id="rId14"/>
    <p:sldId id="403" r:id="rId15"/>
    <p:sldId id="405" r:id="rId16"/>
    <p:sldId id="400" r:id="rId17"/>
    <p:sldId id="406" r:id="rId18"/>
    <p:sldId id="397" r:id="rId19"/>
    <p:sldId id="417" r:id="rId20"/>
    <p:sldId id="399" r:id="rId21"/>
    <p:sldId id="390" r:id="rId22"/>
    <p:sldId id="411" r:id="rId23"/>
    <p:sldId id="413" r:id="rId24"/>
    <p:sldId id="414" r:id="rId25"/>
    <p:sldId id="393" r:id="rId26"/>
    <p:sldId id="415" r:id="rId27"/>
    <p:sldId id="407" r:id="rId28"/>
    <p:sldId id="360" r:id="rId29"/>
    <p:sldId id="420" r:id="rId30"/>
    <p:sldId id="421" r:id="rId31"/>
    <p:sldId id="362" r:id="rId32"/>
    <p:sldId id="419" r:id="rId33"/>
    <p:sldId id="418" r:id="rId34"/>
    <p:sldId id="383" r:id="rId35"/>
    <p:sldId id="374" r:id="rId36"/>
    <p:sldId id="375" r:id="rId37"/>
  </p:sldIdLst>
  <p:sldSz cx="9144000" cy="6858000" type="screen4x3"/>
  <p:notesSz cx="6797675" cy="98726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99"/>
    <a:srgbClr val="3366CC"/>
    <a:srgbClr val="EB1E42"/>
    <a:srgbClr val="DF361F"/>
    <a:srgbClr val="2B323B"/>
    <a:srgbClr val="00B09B"/>
    <a:srgbClr val="F0EEEF"/>
    <a:srgbClr val="0D95BC"/>
    <a:srgbClr val="6C2B4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Vidutinis stilius 2 – paryškinima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55" autoAdjust="0"/>
    <p:restoredTop sz="98029" autoAdjust="0"/>
  </p:normalViewPr>
  <p:slideViewPr>
    <p:cSldViewPr snapToGrid="0" showGuides="1">
      <p:cViewPr varScale="1">
        <p:scale>
          <a:sx n="88" d="100"/>
          <a:sy n="88" d="100"/>
        </p:scale>
        <p:origin x="1468" y="6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14748"/>
    </p:cViewPr>
  </p:sorterViewPr>
  <p:notesViewPr>
    <p:cSldViewPr snapToGrid="0">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os vietos rezervavimo ženklas 2"/>
          <p:cNvSpPr>
            <a:spLocks noGrp="1"/>
          </p:cNvSpPr>
          <p:nvPr>
            <p:ph type="dt" sz="quarter" idx="1"/>
          </p:nvPr>
        </p:nvSpPr>
        <p:spPr>
          <a:xfrm>
            <a:off x="3850443" y="0"/>
            <a:ext cx="2945659" cy="495348"/>
          </a:xfrm>
          <a:prstGeom prst="rect">
            <a:avLst/>
          </a:prstGeom>
        </p:spPr>
        <p:txBody>
          <a:bodyPr vert="horz" lIns="91440" tIns="45720" rIns="91440" bIns="45720" rtlCol="0"/>
          <a:lstStyle>
            <a:lvl1pPr algn="r">
              <a:defRPr sz="1200"/>
            </a:lvl1pPr>
          </a:lstStyle>
          <a:p>
            <a:r>
              <a:rPr lang="lt-LT" dirty="0"/>
              <a:t>Gargždų „Minijos“ progimnazija</a:t>
            </a:r>
          </a:p>
          <a:p>
            <a:r>
              <a:rPr lang="lt-LT" dirty="0"/>
              <a:t>Veiklos kokybės įsivertinimo grupė</a:t>
            </a:r>
          </a:p>
        </p:txBody>
      </p:sp>
      <p:sp>
        <p:nvSpPr>
          <p:cNvPr id="6" name="Skaidrės numerio vietos rezervavimo ženklas 5"/>
          <p:cNvSpPr>
            <a:spLocks noGrp="1"/>
          </p:cNvSpPr>
          <p:nvPr>
            <p:ph type="sldNum" sz="quarter" idx="3"/>
          </p:nvPr>
        </p:nvSpPr>
        <p:spPr>
          <a:xfrm>
            <a:off x="3850443" y="9377318"/>
            <a:ext cx="2945659" cy="495347"/>
          </a:xfrm>
          <a:prstGeom prst="rect">
            <a:avLst/>
          </a:prstGeom>
        </p:spPr>
        <p:txBody>
          <a:bodyPr vert="horz" lIns="91440" tIns="45720" rIns="91440" bIns="45720" rtlCol="0" anchor="b"/>
          <a:lstStyle>
            <a:lvl1pPr algn="r">
              <a:defRPr sz="1200"/>
            </a:lvl1pPr>
          </a:lstStyle>
          <a:p>
            <a:endParaRPr lang="lt-LT" dirty="0"/>
          </a:p>
        </p:txBody>
      </p:sp>
      <p:sp>
        <p:nvSpPr>
          <p:cNvPr id="2" name="Poraštės vietos rezervavimo ženklas 1"/>
          <p:cNvSpPr>
            <a:spLocks noGrp="1"/>
          </p:cNvSpPr>
          <p:nvPr>
            <p:ph type="ftr" sz="quarter" idx="2"/>
          </p:nvPr>
        </p:nvSpPr>
        <p:spPr>
          <a:xfrm>
            <a:off x="0" y="9377318"/>
            <a:ext cx="2945659" cy="495347"/>
          </a:xfrm>
          <a:prstGeom prst="rect">
            <a:avLst/>
          </a:prstGeom>
        </p:spPr>
        <p:txBody>
          <a:bodyPr vert="horz" lIns="91440" tIns="45720" rIns="91440" bIns="45720" rtlCol="0" anchor="b"/>
          <a:lstStyle>
            <a:lvl1pPr algn="l">
              <a:defRPr sz="1200"/>
            </a:lvl1pPr>
          </a:lstStyle>
          <a:p>
            <a:endParaRPr lang="lt-LT" dirty="0"/>
          </a:p>
        </p:txBody>
      </p:sp>
    </p:spTree>
    <p:extLst>
      <p:ext uri="{BB962C8B-B14F-4D97-AF65-F5344CB8AC3E}">
        <p14:creationId xmlns:p14="http://schemas.microsoft.com/office/powerpoint/2010/main" val="143448514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34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348"/>
          </a:xfrm>
          <a:prstGeom prst="rect">
            <a:avLst/>
          </a:prstGeom>
        </p:spPr>
        <p:txBody>
          <a:bodyPr vert="horz" lIns="91440" tIns="45720" rIns="91440" bIns="45720" rtlCol="0"/>
          <a:lstStyle>
            <a:lvl1pPr algn="r">
              <a:defRPr sz="1200"/>
            </a:lvl1pPr>
          </a:lstStyle>
          <a:p>
            <a:fld id="{3389243F-B1BB-4202-BD78-416ACA555174}" type="datetimeFigureOut">
              <a:rPr lang="en-US" smtClean="0"/>
              <a:pPr/>
              <a:t>9/14/2022</a:t>
            </a:fld>
            <a:endParaRPr lang="en-US"/>
          </a:p>
        </p:txBody>
      </p:sp>
      <p:sp>
        <p:nvSpPr>
          <p:cNvPr id="4" name="Slide Image Placeholder 3"/>
          <p:cNvSpPr>
            <a:spLocks noGrp="1" noRot="1" noChangeAspect="1"/>
          </p:cNvSpPr>
          <p:nvPr>
            <p:ph type="sldImg" idx="2"/>
          </p:nvPr>
        </p:nvSpPr>
        <p:spPr>
          <a:xfrm>
            <a:off x="1177925" y="1235075"/>
            <a:ext cx="4441825" cy="3330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219"/>
            <a:ext cx="5438140" cy="388736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7318"/>
            <a:ext cx="2945659" cy="495347"/>
          </a:xfrm>
          <a:prstGeom prst="rect">
            <a:avLst/>
          </a:prstGeom>
        </p:spPr>
        <p:txBody>
          <a:bodyPr vert="horz" lIns="91440" tIns="45720" rIns="91440" bIns="45720" rtlCol="0" anchor="b"/>
          <a:lstStyle>
            <a:lvl1pPr algn="l">
              <a:defRPr sz="1200"/>
            </a:lvl1pPr>
          </a:lstStyle>
          <a:p>
            <a:r>
              <a:rPr lang="en-US"/>
              <a:t>VG</a:t>
            </a:r>
          </a:p>
        </p:txBody>
      </p:sp>
      <p:sp>
        <p:nvSpPr>
          <p:cNvPr id="7" name="Slide Number Placeholder 6"/>
          <p:cNvSpPr>
            <a:spLocks noGrp="1"/>
          </p:cNvSpPr>
          <p:nvPr>
            <p:ph type="sldNum" sz="quarter" idx="5"/>
          </p:nvPr>
        </p:nvSpPr>
        <p:spPr>
          <a:xfrm>
            <a:off x="3850443" y="9377318"/>
            <a:ext cx="2945659" cy="495347"/>
          </a:xfrm>
          <a:prstGeom prst="rect">
            <a:avLst/>
          </a:prstGeom>
        </p:spPr>
        <p:txBody>
          <a:bodyPr vert="horz" lIns="91440" tIns="45720" rIns="91440" bIns="45720" rtlCol="0" anchor="b"/>
          <a:lstStyle>
            <a:lvl1pPr algn="r">
              <a:defRPr sz="1200"/>
            </a:lvl1pPr>
          </a:lstStyle>
          <a:p>
            <a:fld id="{B68D2766-C49B-4C1A-9FEE-6F146754B02B}" type="slidenum">
              <a:rPr lang="en-US" smtClean="0"/>
              <a:pPr/>
              <a:t>‹#›</a:t>
            </a:fld>
            <a:endParaRPr lang="en-US"/>
          </a:p>
        </p:txBody>
      </p:sp>
    </p:spTree>
    <p:extLst>
      <p:ext uri="{BB962C8B-B14F-4D97-AF65-F5344CB8AC3E}">
        <p14:creationId xmlns:p14="http://schemas.microsoft.com/office/powerpoint/2010/main" val="4064041227"/>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30275" y="739775"/>
            <a:ext cx="4937125" cy="3703638"/>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5" name="Antraštės vietos rezervavimo ženklas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673922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kaidrės vaizdo vietos rezervavimo ženklas 1"/>
          <p:cNvSpPr>
            <a:spLocks noGrp="1" noRot="1" noChangeAspect="1"/>
          </p:cNvSpPr>
          <p:nvPr>
            <p:ph type="sldImg"/>
          </p:nvPr>
        </p:nvSpPr>
        <p:spPr/>
      </p:sp>
      <p:sp>
        <p:nvSpPr>
          <p:cNvPr id="3" name="Pastabų vietos rezervavimo ženklas 2"/>
          <p:cNvSpPr>
            <a:spLocks noGrp="1"/>
          </p:cNvSpPr>
          <p:nvPr>
            <p:ph type="body" idx="1"/>
          </p:nvPr>
        </p:nvSpPr>
        <p:spPr/>
        <p:txBody>
          <a:bodyPr/>
          <a:lstStyle/>
          <a:p>
            <a:endParaRPr lang="lt-LT"/>
          </a:p>
        </p:txBody>
      </p:sp>
      <p:sp>
        <p:nvSpPr>
          <p:cNvPr id="4" name="Antraštės vietos rezervavimo ženklas 3"/>
          <p:cNvSpPr>
            <a:spLocks noGrp="1"/>
          </p:cNvSpPr>
          <p:nvPr>
            <p:ph type="hdr" sz="quarter" idx="10"/>
          </p:nvPr>
        </p:nvSpPr>
        <p:spPr/>
        <p:txBody>
          <a:bodyPr/>
          <a:lstStyle/>
          <a:p>
            <a:endParaRPr lang="en-US"/>
          </a:p>
        </p:txBody>
      </p:sp>
      <p:sp>
        <p:nvSpPr>
          <p:cNvPr id="5" name="Skaidrės numerio vietos rezervavimo ženklas 4"/>
          <p:cNvSpPr>
            <a:spLocks noGrp="1"/>
          </p:cNvSpPr>
          <p:nvPr>
            <p:ph type="sldNum" sz="quarter" idx="11"/>
          </p:nvPr>
        </p:nvSpPr>
        <p:spPr/>
        <p:txBody>
          <a:bodyPr/>
          <a:lstStyle/>
          <a:p>
            <a:fld id="{B68D2766-C49B-4C1A-9FEE-6F146754B02B}" type="slidenum">
              <a:rPr lang="en-US" smtClean="0"/>
              <a:pPr/>
              <a:t>8</a:t>
            </a:fld>
            <a:endParaRPr lang="en-US"/>
          </a:p>
        </p:txBody>
      </p:sp>
    </p:spTree>
    <p:extLst>
      <p:ext uri="{BB962C8B-B14F-4D97-AF65-F5344CB8AC3E}">
        <p14:creationId xmlns:p14="http://schemas.microsoft.com/office/powerpoint/2010/main" val="313809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AFD315-E7E9-4867-9639-AD4F20C3783A}" type="slidenum">
              <a:rPr lang="en-US" smtClean="0"/>
              <a:t>31</a:t>
            </a:fld>
            <a:endParaRPr lang="en-US"/>
          </a:p>
        </p:txBody>
      </p:sp>
    </p:spTree>
    <p:extLst>
      <p:ext uri="{BB962C8B-B14F-4D97-AF65-F5344CB8AC3E}">
        <p14:creationId xmlns:p14="http://schemas.microsoft.com/office/powerpoint/2010/main" val="23336917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lt-LT"/>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lt-LT"/>
          </a:p>
        </p:txBody>
      </p:sp>
      <p:sp>
        <p:nvSpPr>
          <p:cNvPr id="4" name="Date Placeholder 3"/>
          <p:cNvSpPr>
            <a:spLocks noGrp="1"/>
          </p:cNvSpPr>
          <p:nvPr>
            <p:ph type="dt" sz="half" idx="10"/>
          </p:nvPr>
        </p:nvSpPr>
        <p:spPr/>
        <p:txBody>
          <a:bodyPr/>
          <a:lstStyle/>
          <a:p>
            <a:fld id="{36D8CD5D-0B7E-47FF-A3C5-781256AE0685}" type="datetime4">
              <a:rPr lang="lt-LT" smtClean="0"/>
              <a:t>2022 m. rugsėjo 14 d.</a:t>
            </a:fld>
            <a:endParaRPr lang="lt-LT"/>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1C90C110-24F7-4229-BA70-43DA05DFEAEC}" type="datetime4">
              <a:rPr lang="lt-LT" smtClean="0"/>
              <a:t>2022 m. rugsėjo 14 d.</a:t>
            </a:fld>
            <a:endParaRPr lang="lt-LT"/>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lt-LT"/>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C463B5FF-F66F-4ECC-B771-55A09DBD02C0}" type="datetime4">
              <a:rPr lang="lt-LT" smtClean="0"/>
              <a:t>2022 m. rugsėjo 14 d.</a:t>
            </a:fld>
            <a:endParaRPr lang="lt-LT"/>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Date Placeholder 3"/>
          <p:cNvSpPr>
            <a:spLocks noGrp="1"/>
          </p:cNvSpPr>
          <p:nvPr>
            <p:ph type="dt" sz="half" idx="10"/>
          </p:nvPr>
        </p:nvSpPr>
        <p:spPr/>
        <p:txBody>
          <a:bodyPr/>
          <a:lstStyle/>
          <a:p>
            <a:fld id="{C2FEE33A-5784-431D-8458-535F83FF29F1}" type="datetime4">
              <a:rPr lang="lt-LT" smtClean="0"/>
              <a:t>2022 m. rugsėjo 14 d.</a:t>
            </a:fld>
            <a:endParaRPr lang="lt-LT"/>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lt-L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7E92DD9-C952-4B29-BED4-7C3995111244}" type="datetime4">
              <a:rPr lang="lt-LT" smtClean="0"/>
              <a:t>2022 m. rugsėjo 14 d.</a:t>
            </a:fld>
            <a:endParaRPr lang="lt-LT"/>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Date Placeholder 4"/>
          <p:cNvSpPr>
            <a:spLocks noGrp="1"/>
          </p:cNvSpPr>
          <p:nvPr>
            <p:ph type="dt" sz="half" idx="10"/>
          </p:nvPr>
        </p:nvSpPr>
        <p:spPr/>
        <p:txBody>
          <a:bodyPr/>
          <a:lstStyle/>
          <a:p>
            <a:fld id="{692FC328-71CB-467B-802A-072886FFF303}" type="datetime4">
              <a:rPr lang="lt-LT" smtClean="0"/>
              <a:t>2022 m. rugsėjo 14 d.</a:t>
            </a:fld>
            <a:endParaRPr lang="lt-LT"/>
          </a:p>
        </p:txBody>
      </p:sp>
      <p:sp>
        <p:nvSpPr>
          <p:cNvPr id="6" name="Footer Placeholder 5"/>
          <p:cNvSpPr>
            <a:spLocks noGrp="1"/>
          </p:cNvSpPr>
          <p:nvPr>
            <p:ph type="ftr" sz="quarter" idx="11"/>
          </p:nvPr>
        </p:nvSpPr>
        <p:spPr/>
        <p:txBody>
          <a:bodyPr/>
          <a:lstStyle/>
          <a:p>
            <a:r>
              <a:rPr lang="lt-LT"/>
              <a:t>Gargždų „Minijos“ progimnazija</a:t>
            </a:r>
          </a:p>
        </p:txBody>
      </p:sp>
      <p:sp>
        <p:nvSpPr>
          <p:cNvPr id="7" name="Slide Number Placeholder 6"/>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lt-L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a:p>
        </p:txBody>
      </p:sp>
      <p:sp>
        <p:nvSpPr>
          <p:cNvPr id="7" name="Date Placeholder 6"/>
          <p:cNvSpPr>
            <a:spLocks noGrp="1"/>
          </p:cNvSpPr>
          <p:nvPr>
            <p:ph type="dt" sz="half" idx="10"/>
          </p:nvPr>
        </p:nvSpPr>
        <p:spPr/>
        <p:txBody>
          <a:bodyPr/>
          <a:lstStyle/>
          <a:p>
            <a:fld id="{931FEE1F-BD36-48D4-9802-3A61DE5D8780}" type="datetime4">
              <a:rPr lang="lt-LT" smtClean="0"/>
              <a:t>2022 m. rugsėjo 14 d.</a:t>
            </a:fld>
            <a:endParaRPr lang="lt-LT"/>
          </a:p>
        </p:txBody>
      </p:sp>
      <p:sp>
        <p:nvSpPr>
          <p:cNvPr id="8" name="Footer Placeholder 7"/>
          <p:cNvSpPr>
            <a:spLocks noGrp="1"/>
          </p:cNvSpPr>
          <p:nvPr>
            <p:ph type="ftr" sz="quarter" idx="11"/>
          </p:nvPr>
        </p:nvSpPr>
        <p:spPr/>
        <p:txBody>
          <a:bodyPr/>
          <a:lstStyle/>
          <a:p>
            <a:r>
              <a:rPr lang="lt-LT"/>
              <a:t>Gargždų „Minijos“ progimnazija</a:t>
            </a:r>
          </a:p>
        </p:txBody>
      </p:sp>
      <p:sp>
        <p:nvSpPr>
          <p:cNvPr id="9" name="Slide Number Placeholder 8"/>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lt-LT"/>
          </a:p>
        </p:txBody>
      </p:sp>
      <p:sp>
        <p:nvSpPr>
          <p:cNvPr id="3" name="Date Placeholder 2"/>
          <p:cNvSpPr>
            <a:spLocks noGrp="1"/>
          </p:cNvSpPr>
          <p:nvPr>
            <p:ph type="dt" sz="half" idx="10"/>
          </p:nvPr>
        </p:nvSpPr>
        <p:spPr/>
        <p:txBody>
          <a:bodyPr/>
          <a:lstStyle/>
          <a:p>
            <a:fld id="{94ACE052-1A57-4D18-A7C3-3DAC5D64BC0E}" type="datetime4">
              <a:rPr lang="lt-LT" smtClean="0"/>
              <a:t>2022 m. rugsėjo 14 d.</a:t>
            </a:fld>
            <a:endParaRPr lang="lt-LT"/>
          </a:p>
        </p:txBody>
      </p:sp>
      <p:sp>
        <p:nvSpPr>
          <p:cNvPr id="4" name="Footer Placeholder 3"/>
          <p:cNvSpPr>
            <a:spLocks noGrp="1"/>
          </p:cNvSpPr>
          <p:nvPr>
            <p:ph type="ftr" sz="quarter" idx="11"/>
          </p:nvPr>
        </p:nvSpPr>
        <p:spPr/>
        <p:txBody>
          <a:bodyPr/>
          <a:lstStyle/>
          <a:p>
            <a:r>
              <a:rPr lang="lt-LT"/>
              <a:t>Gargždų „Minijos“ progimnazija</a:t>
            </a:r>
          </a:p>
        </p:txBody>
      </p:sp>
      <p:sp>
        <p:nvSpPr>
          <p:cNvPr id="5" name="Slide Number Placeholder 4"/>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02C56-E358-43D7-82A3-10B5CE351E7B}" type="datetime4">
              <a:rPr lang="lt-LT" smtClean="0"/>
              <a:t>2022 m. rugsėjo 14 d.</a:t>
            </a:fld>
            <a:endParaRPr lang="lt-LT"/>
          </a:p>
        </p:txBody>
      </p:sp>
      <p:sp>
        <p:nvSpPr>
          <p:cNvPr id="3" name="Footer Placeholder 2"/>
          <p:cNvSpPr>
            <a:spLocks noGrp="1"/>
          </p:cNvSpPr>
          <p:nvPr>
            <p:ph type="ftr" sz="quarter" idx="11"/>
          </p:nvPr>
        </p:nvSpPr>
        <p:spPr/>
        <p:txBody>
          <a:bodyPr/>
          <a:lstStyle/>
          <a:p>
            <a:r>
              <a:rPr lang="lt-LT"/>
              <a:t>Gargždų „Minijos“ progimnazija</a:t>
            </a:r>
          </a:p>
        </p:txBody>
      </p:sp>
      <p:sp>
        <p:nvSpPr>
          <p:cNvPr id="4" name="Slide Number Placeholder 3"/>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5439" y="573301"/>
            <a:ext cx="3008313" cy="1162050"/>
          </a:xfrm>
        </p:spPr>
        <p:txBody>
          <a:bodyPr anchor="b"/>
          <a:lstStyle>
            <a:lvl1pPr algn="l">
              <a:defRPr sz="2000" b="1"/>
            </a:lvl1pPr>
          </a:lstStyle>
          <a:p>
            <a:r>
              <a:rPr lang="en-US"/>
              <a:t>Click to edit Master title style</a:t>
            </a:r>
            <a:endParaRPr lang="lt-LT" dirty="0"/>
          </a:p>
        </p:txBody>
      </p:sp>
      <p:sp>
        <p:nvSpPr>
          <p:cNvPr id="3" name="Content Placeholder 2"/>
          <p:cNvSpPr>
            <a:spLocks noGrp="1"/>
          </p:cNvSpPr>
          <p:nvPr>
            <p:ph idx="1"/>
          </p:nvPr>
        </p:nvSpPr>
        <p:spPr>
          <a:xfrm>
            <a:off x="3575050" y="1883391"/>
            <a:ext cx="5111750" cy="424277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4" name="Text Placeholder 3"/>
          <p:cNvSpPr>
            <a:spLocks noGrp="1"/>
          </p:cNvSpPr>
          <p:nvPr>
            <p:ph type="body" sz="half" idx="2"/>
          </p:nvPr>
        </p:nvSpPr>
        <p:spPr>
          <a:xfrm>
            <a:off x="457200" y="1910687"/>
            <a:ext cx="3008313" cy="421547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F48181-226E-4620-AF42-636EA3961B76}" type="datetime4">
              <a:rPr lang="lt-LT" smtClean="0"/>
              <a:t>2022 m. rugsėjo 14 d.</a:t>
            </a:fld>
            <a:endParaRPr lang="lt-LT"/>
          </a:p>
        </p:txBody>
      </p:sp>
      <p:sp>
        <p:nvSpPr>
          <p:cNvPr id="6" name="Footer Placeholder 5"/>
          <p:cNvSpPr>
            <a:spLocks noGrp="1"/>
          </p:cNvSpPr>
          <p:nvPr>
            <p:ph type="ftr" sz="quarter" idx="11"/>
          </p:nvPr>
        </p:nvSpPr>
        <p:spPr/>
        <p:txBody>
          <a:bodyPr/>
          <a:lstStyle/>
          <a:p>
            <a:r>
              <a:rPr lang="lt-LT"/>
              <a:t>Gargždų „Minijos“ progimnazija</a:t>
            </a:r>
          </a:p>
        </p:txBody>
      </p:sp>
      <p:sp>
        <p:nvSpPr>
          <p:cNvPr id="7" name="Slide Number Placeholder 6"/>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lt-L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lt-LT"/>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9600AC5-9FE7-4EFF-87B3-F31F29FACA3F}" type="datetime4">
              <a:rPr lang="lt-LT" smtClean="0"/>
              <a:t>2022 m. rugsėjo 14 d.</a:t>
            </a:fld>
            <a:endParaRPr lang="lt-LT"/>
          </a:p>
        </p:txBody>
      </p:sp>
      <p:sp>
        <p:nvSpPr>
          <p:cNvPr id="6" name="Footer Placeholder 5"/>
          <p:cNvSpPr>
            <a:spLocks noGrp="1"/>
          </p:cNvSpPr>
          <p:nvPr>
            <p:ph type="ftr" sz="quarter" idx="11"/>
          </p:nvPr>
        </p:nvSpPr>
        <p:spPr/>
        <p:txBody>
          <a:bodyPr/>
          <a:lstStyle/>
          <a:p>
            <a:r>
              <a:rPr lang="lt-LT"/>
              <a:t>Gargždų „Minijos“ progimnazija</a:t>
            </a:r>
          </a:p>
        </p:txBody>
      </p:sp>
      <p:sp>
        <p:nvSpPr>
          <p:cNvPr id="7" name="Slide Number Placeholder 6"/>
          <p:cNvSpPr>
            <a:spLocks noGrp="1"/>
          </p:cNvSpPr>
          <p:nvPr>
            <p:ph type="sldNum" sz="quarter" idx="12"/>
          </p:nvPr>
        </p:nvSpPr>
        <p:spPr/>
        <p:txBody>
          <a:bodyPr/>
          <a:lstStyle/>
          <a:p>
            <a:fld id="{D4CF1267-83A3-46AF-8A8E-304CD97637C5}" type="slidenum">
              <a:rPr lang="lt-LT" smtClean="0"/>
              <a:pPr/>
              <a:t>‹#›</a:t>
            </a:fld>
            <a:endParaRPr lang="lt-L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3" cstate="print"/>
          <a:srcRect/>
          <a:stretch>
            <a:fillRect/>
          </a:stretch>
        </p:blipFill>
        <p:spPr bwMode="auto">
          <a:xfrm>
            <a:off x="0" y="-756"/>
            <a:ext cx="9144000" cy="6858756"/>
          </a:xfrm>
          <a:prstGeom prst="rect">
            <a:avLst/>
          </a:prstGeom>
          <a:noFill/>
          <a:ln w="9525">
            <a:noFill/>
            <a:miter lim="800000"/>
            <a:headEnd/>
            <a:tailEnd/>
          </a:ln>
          <a:effectLst/>
        </p:spPr>
      </p:pic>
      <p:sp>
        <p:nvSpPr>
          <p:cNvPr id="2" name="Title Placeholder 1"/>
          <p:cNvSpPr>
            <a:spLocks noGrp="1"/>
          </p:cNvSpPr>
          <p:nvPr>
            <p:ph type="title"/>
          </p:nvPr>
        </p:nvSpPr>
        <p:spPr>
          <a:xfrm>
            <a:off x="457200" y="561246"/>
            <a:ext cx="7185546" cy="1143000"/>
          </a:xfrm>
          <a:prstGeom prst="rect">
            <a:avLst/>
          </a:prstGeom>
        </p:spPr>
        <p:txBody>
          <a:bodyPr vert="horz" lIns="91440" tIns="45720" rIns="91440" bIns="45720" rtlCol="0" anchor="ctr">
            <a:normAutofit/>
          </a:bodyPr>
          <a:lstStyle/>
          <a:p>
            <a:r>
              <a:rPr lang="en-US"/>
              <a:t>Click to edit Master title style</a:t>
            </a:r>
            <a:endParaRPr lang="lt-LT"/>
          </a:p>
        </p:txBody>
      </p:sp>
      <p:sp>
        <p:nvSpPr>
          <p:cNvPr id="3" name="Text Placeholder 2"/>
          <p:cNvSpPr>
            <a:spLocks noGrp="1"/>
          </p:cNvSpPr>
          <p:nvPr>
            <p:ph type="body" idx="1"/>
          </p:nvPr>
        </p:nvSpPr>
        <p:spPr>
          <a:xfrm>
            <a:off x="491319" y="2033516"/>
            <a:ext cx="8065828" cy="409264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t-LT" dirty="0"/>
          </a:p>
        </p:txBody>
      </p:sp>
      <p:sp>
        <p:nvSpPr>
          <p:cNvPr id="4" name="Date Placeholder 3"/>
          <p:cNvSpPr>
            <a:spLocks noGrp="1"/>
          </p:cNvSpPr>
          <p:nvPr>
            <p:ph type="dt" sz="half" idx="2"/>
          </p:nvPr>
        </p:nvSpPr>
        <p:spPr>
          <a:xfrm>
            <a:off x="361664" y="6424590"/>
            <a:ext cx="21336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8C292457-20B9-48C7-9D63-B67E96145F77}" type="datetime4">
              <a:rPr lang="lt-LT" smtClean="0"/>
              <a:t>2022 m. rugsėjo 14 d.</a:t>
            </a:fld>
            <a:endParaRPr lang="lt-LT" dirty="0"/>
          </a:p>
        </p:txBody>
      </p:sp>
      <p:sp>
        <p:nvSpPr>
          <p:cNvPr id="5" name="Footer Placeholder 4"/>
          <p:cNvSpPr>
            <a:spLocks noGrp="1"/>
          </p:cNvSpPr>
          <p:nvPr>
            <p:ph type="ftr" sz="quarter" idx="3"/>
          </p:nvPr>
        </p:nvSpPr>
        <p:spPr>
          <a:xfrm>
            <a:off x="2552131" y="6410942"/>
            <a:ext cx="4449170" cy="365125"/>
          </a:xfrm>
          <a:prstGeom prst="rect">
            <a:avLst/>
          </a:prstGeom>
        </p:spPr>
        <p:txBody>
          <a:bodyPr vert="horz" lIns="91440" tIns="45720" rIns="91440" bIns="45720" rtlCol="0" anchor="ctr"/>
          <a:lstStyle>
            <a:lvl1pPr algn="ctr">
              <a:defRPr sz="1800">
                <a:solidFill>
                  <a:schemeClr val="tx1"/>
                </a:solidFill>
                <a:effectLst>
                  <a:outerShdw blurRad="38100" dist="38100" dir="2700000" algn="tl">
                    <a:srgbClr val="000000">
                      <a:alpha val="43137"/>
                    </a:srgbClr>
                  </a:outerShdw>
                </a:effectLst>
                <a:latin typeface="+mj-lt"/>
              </a:defRPr>
            </a:lvl1pPr>
          </a:lstStyle>
          <a:p>
            <a:r>
              <a:rPr lang="lt-LT" dirty="0"/>
              <a:t>Gargždų „Minijos“ progimnazija</a:t>
            </a:r>
          </a:p>
        </p:txBody>
      </p:sp>
      <p:sp>
        <p:nvSpPr>
          <p:cNvPr id="6" name="Slide Number Placeholder 5"/>
          <p:cNvSpPr>
            <a:spLocks noGrp="1"/>
          </p:cNvSpPr>
          <p:nvPr>
            <p:ph type="sldNum" sz="quarter" idx="4"/>
          </p:nvPr>
        </p:nvSpPr>
        <p:spPr>
          <a:xfrm>
            <a:off x="6641904" y="6410944"/>
            <a:ext cx="21336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D4CF1267-83A3-46AF-8A8E-304CD97637C5}" type="slidenum">
              <a:rPr lang="lt-LT" smtClean="0"/>
              <a:pPr/>
              <a:t>‹#›</a:t>
            </a:fld>
            <a:endParaRPr lang="lt-LT" dirty="0"/>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lt-L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tmp"/><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tmp"/><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tmp"/><Relationship Id="rId2" Type="http://schemas.openxmlformats.org/officeDocument/2006/relationships/image" Target="../media/image4.tmp"/><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descr="26233081_214790202398406_573347856203944557_o.jpg"/>
          <p:cNvPicPr>
            <a:picLocks noChangeAspect="1"/>
          </p:cNvPicPr>
          <p:nvPr/>
        </p:nvPicPr>
        <p:blipFill>
          <a:blip r:embed="rId3" cstate="print"/>
          <a:stretch>
            <a:fillRect/>
          </a:stretch>
        </p:blipFill>
        <p:spPr>
          <a:xfrm>
            <a:off x="332864" y="3973683"/>
            <a:ext cx="8458757" cy="2550405"/>
          </a:xfrm>
          <a:prstGeom prst="rect">
            <a:avLst/>
          </a:prstGeom>
          <a:ln>
            <a:noFill/>
          </a:ln>
          <a:effectLst>
            <a:outerShdw blurRad="292100" dist="139700" dir="2700000" algn="tl" rotWithShape="0">
              <a:srgbClr val="333333">
                <a:alpha val="65000"/>
              </a:srgbClr>
            </a:outerShdw>
          </a:effectLst>
        </p:spPr>
      </p:pic>
      <p:sp>
        <p:nvSpPr>
          <p:cNvPr id="24" name="Title 23"/>
          <p:cNvSpPr>
            <a:spLocks noGrp="1"/>
          </p:cNvSpPr>
          <p:nvPr>
            <p:ph type="ctrTitle"/>
          </p:nvPr>
        </p:nvSpPr>
        <p:spPr>
          <a:xfrm>
            <a:off x="332864" y="1613140"/>
            <a:ext cx="8456293" cy="2151433"/>
          </a:xfrm>
        </p:spPr>
        <p:txBody>
          <a:bodyPr>
            <a:noAutofit/>
          </a:bodyPr>
          <a:lstStyle/>
          <a:p>
            <a:r>
              <a:rPr lang="lt-LT" altLang="lt-LT" sz="4000" b="1" dirty="0">
                <a:solidFill>
                  <a:schemeClr val="accent1">
                    <a:lumMod val="75000"/>
                  </a:schemeClr>
                </a:solidFill>
              </a:rPr>
              <a:t>Veiklos kokybės įsivertinimas </a:t>
            </a:r>
            <a:br>
              <a:rPr lang="lt-LT" altLang="lt-LT" sz="4000" b="1" dirty="0">
                <a:solidFill>
                  <a:schemeClr val="accent1">
                    <a:lumMod val="75000"/>
                  </a:schemeClr>
                </a:solidFill>
              </a:rPr>
            </a:br>
            <a:r>
              <a:rPr lang="lt-LT" altLang="lt-LT" sz="4000" b="1" dirty="0">
                <a:solidFill>
                  <a:schemeClr val="accent1">
                    <a:lumMod val="75000"/>
                  </a:schemeClr>
                </a:solidFill>
              </a:rPr>
              <a:t>2021</a:t>
            </a:r>
            <a:r>
              <a:rPr lang="lt-LT" sz="4000" b="1" dirty="0">
                <a:solidFill>
                  <a:schemeClr val="accent1">
                    <a:lumMod val="75000"/>
                  </a:schemeClr>
                </a:solidFill>
              </a:rPr>
              <a:t>–</a:t>
            </a:r>
            <a:r>
              <a:rPr lang="lt-LT" altLang="lt-LT" sz="4000" b="1" dirty="0">
                <a:solidFill>
                  <a:schemeClr val="accent1">
                    <a:lumMod val="75000"/>
                  </a:schemeClr>
                </a:solidFill>
              </a:rPr>
              <a:t>2022 m. m. </a:t>
            </a:r>
            <a:endParaRPr lang="lt-LT" sz="4000" b="1" dirty="0">
              <a:solidFill>
                <a:schemeClr val="accent1">
                  <a:lumMod val="75000"/>
                </a:schemeClr>
              </a:solidFill>
            </a:endParaRPr>
          </a:p>
        </p:txBody>
      </p:sp>
      <p:sp>
        <p:nvSpPr>
          <p:cNvPr id="2" name="Datos vietos rezervavimo ženklas 1"/>
          <p:cNvSpPr>
            <a:spLocks noGrp="1"/>
          </p:cNvSpPr>
          <p:nvPr>
            <p:ph type="dt" sz="half" idx="10"/>
          </p:nvPr>
        </p:nvSpPr>
        <p:spPr/>
        <p:txBody>
          <a:bodyPr/>
          <a:lstStyle/>
          <a:p>
            <a:fld id="{30CF9362-019C-48BC-9F94-ECD96FA41E3D}" type="datetime4">
              <a:rPr lang="lt-LT" smtClean="0"/>
              <a:t>2022 m. rugsėjo 14 d.</a:t>
            </a:fld>
            <a:endParaRPr lang="lt-LT"/>
          </a:p>
        </p:txBody>
      </p:sp>
      <p:sp>
        <p:nvSpPr>
          <p:cNvPr id="3" name="Poraštės vietos rezervavimo ženklas 2"/>
          <p:cNvSpPr>
            <a:spLocks noGrp="1"/>
          </p:cNvSpPr>
          <p:nvPr>
            <p:ph type="ftr" sz="quarter" idx="11"/>
          </p:nvPr>
        </p:nvSpPr>
        <p:spPr/>
        <p:txBody>
          <a:bodyPr/>
          <a:lstStyle/>
          <a:p>
            <a:r>
              <a:rPr lang="lt-LT"/>
              <a:t>Gargždų „Minijos“ progimnazija</a:t>
            </a:r>
          </a:p>
        </p:txBody>
      </p:sp>
      <p:sp>
        <p:nvSpPr>
          <p:cNvPr id="4" name="Skaidrės numerio vietos rezervavimo ženklas 3"/>
          <p:cNvSpPr>
            <a:spLocks noGrp="1"/>
          </p:cNvSpPr>
          <p:nvPr>
            <p:ph type="sldNum" sz="quarter" idx="12"/>
          </p:nvPr>
        </p:nvSpPr>
        <p:spPr/>
        <p:txBody>
          <a:bodyPr/>
          <a:lstStyle/>
          <a:p>
            <a:fld id="{D4CF1267-83A3-46AF-8A8E-304CD97637C5}" type="slidenum">
              <a:rPr lang="lt-LT" smtClean="0"/>
              <a:pPr/>
              <a:t>1</a:t>
            </a:fld>
            <a:endParaRPr lang="lt-LT"/>
          </a:p>
        </p:txBody>
      </p:sp>
    </p:spTree>
    <p:extLst>
      <p:ext uri="{BB962C8B-B14F-4D97-AF65-F5344CB8AC3E}">
        <p14:creationId xmlns:p14="http://schemas.microsoft.com/office/powerpoint/2010/main" val="2349341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658042CE-9E45-497A-BA82-4FDAD5175B01}"/>
              </a:ext>
            </a:extLst>
          </p:cNvPr>
          <p:cNvSpPr>
            <a:spLocks noGrp="1"/>
          </p:cNvSpPr>
          <p:nvPr>
            <p:ph type="title"/>
          </p:nvPr>
        </p:nvSpPr>
        <p:spPr/>
        <p:txBody>
          <a:bodyPr>
            <a:normAutofit fontScale="90000"/>
          </a:bodyPr>
          <a:lstStyle/>
          <a:p>
            <a:r>
              <a:rPr lang="lt-LT" dirty="0"/>
              <a:t>Ar mokytojams rūpi mokyklos gyvenimas?</a:t>
            </a:r>
          </a:p>
        </p:txBody>
      </p:sp>
      <p:sp>
        <p:nvSpPr>
          <p:cNvPr id="4" name="Datos vietos rezervavimo ženklas 3">
            <a:extLst>
              <a:ext uri="{FF2B5EF4-FFF2-40B4-BE49-F238E27FC236}">
                <a16:creationId xmlns="" xmlns:a16="http://schemas.microsoft.com/office/drawing/2014/main" id="{651A979E-8B50-4810-8658-160C85D94AAC}"/>
              </a:ext>
            </a:extLst>
          </p:cNvPr>
          <p:cNvSpPr>
            <a:spLocks noGrp="1"/>
          </p:cNvSpPr>
          <p:nvPr>
            <p:ph type="dt" sz="half" idx="10"/>
          </p:nvPr>
        </p:nvSpPr>
        <p:spPr>
          <a:xfrm>
            <a:off x="361663" y="6424590"/>
            <a:ext cx="2403307"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A27EC4B1-2FEF-4501-AC4A-4161DE4F070A}"/>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CCBDF712-DB58-4FA6-B29A-911B97906275}"/>
              </a:ext>
            </a:extLst>
          </p:cNvPr>
          <p:cNvSpPr>
            <a:spLocks noGrp="1"/>
          </p:cNvSpPr>
          <p:nvPr>
            <p:ph type="sldNum" sz="quarter" idx="12"/>
          </p:nvPr>
        </p:nvSpPr>
        <p:spPr/>
        <p:txBody>
          <a:bodyPr/>
          <a:lstStyle/>
          <a:p>
            <a:fld id="{D4CF1267-83A3-46AF-8A8E-304CD97637C5}" type="slidenum">
              <a:rPr lang="lt-LT" smtClean="0"/>
              <a:pPr/>
              <a:t>10</a:t>
            </a:fld>
            <a:endParaRPr lang="lt-LT"/>
          </a:p>
        </p:txBody>
      </p:sp>
      <p:sp>
        <p:nvSpPr>
          <p:cNvPr id="11" name="Turinio vietos rezervavimo ženklas 4">
            <a:extLst>
              <a:ext uri="{FF2B5EF4-FFF2-40B4-BE49-F238E27FC236}">
                <a16:creationId xmlns="" xmlns:a16="http://schemas.microsoft.com/office/drawing/2014/main" id="{3D0D4CE3-6E6E-4868-B9D2-CD3780533E89}"/>
              </a:ext>
            </a:extLst>
          </p:cNvPr>
          <p:cNvSpPr txBox="1">
            <a:spLocks/>
          </p:cNvSpPr>
          <p:nvPr/>
        </p:nvSpPr>
        <p:spPr>
          <a:xfrm>
            <a:off x="995614" y="1856406"/>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2" name="Turinio vietos rezervavimo ženklas 4">
            <a:extLst>
              <a:ext uri="{FF2B5EF4-FFF2-40B4-BE49-F238E27FC236}">
                <a16:creationId xmlns="" xmlns:a16="http://schemas.microsoft.com/office/drawing/2014/main" id="{C1380CAF-24B2-4200-9466-6EC357B5C741}"/>
              </a:ext>
            </a:extLst>
          </p:cNvPr>
          <p:cNvSpPr txBox="1">
            <a:spLocks/>
          </p:cNvSpPr>
          <p:nvPr/>
        </p:nvSpPr>
        <p:spPr>
          <a:xfrm>
            <a:off x="1799327" y="5148953"/>
            <a:ext cx="6341781" cy="110582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70 </a:t>
            </a:r>
            <a:r>
              <a:rPr lang="en-US" sz="2400" dirty="0">
                <a:latin typeface="+mj-lt"/>
              </a:rPr>
              <a:t>% —</a:t>
            </a:r>
            <a:r>
              <a:rPr lang="lt-LT" sz="2400" dirty="0">
                <a:latin typeface="+mj-lt"/>
              </a:rPr>
              <a:t> rūpi, bet nėra aktyvus bendruomenės narys</a:t>
            </a:r>
            <a:endParaRPr lang="en-US" sz="2400" dirty="0">
              <a:latin typeface="+mj-lt"/>
            </a:endParaRPr>
          </a:p>
          <a:p>
            <a:r>
              <a:rPr lang="lt-LT" sz="2400" dirty="0">
                <a:latin typeface="+mj-lt"/>
              </a:rPr>
              <a:t>26</a:t>
            </a:r>
            <a:r>
              <a:rPr lang="en-US" sz="2400" dirty="0">
                <a:latin typeface="+mj-lt"/>
              </a:rPr>
              <a:t> % — </a:t>
            </a:r>
            <a:r>
              <a:rPr lang="lt-LT" sz="2400" dirty="0">
                <a:latin typeface="+mj-lt"/>
              </a:rPr>
              <a:t>labai rūpi mokyklos gyvenimas</a:t>
            </a:r>
          </a:p>
        </p:txBody>
      </p:sp>
      <p:pic>
        <p:nvPicPr>
          <p:cNvPr id="16" name="Paveikslėlis 15">
            <a:extLst>
              <a:ext uri="{FF2B5EF4-FFF2-40B4-BE49-F238E27FC236}">
                <a16:creationId xmlns="" xmlns:a16="http://schemas.microsoft.com/office/drawing/2014/main" id="{E0440EE3-52C9-4B46-B54E-A09487EC3BE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3030" y="2489814"/>
            <a:ext cx="5534797" cy="2343477"/>
          </a:xfrm>
          <a:prstGeom prst="rect">
            <a:avLst/>
          </a:prstGeom>
        </p:spPr>
      </p:pic>
    </p:spTree>
    <p:extLst>
      <p:ext uri="{BB962C8B-B14F-4D97-AF65-F5344CB8AC3E}">
        <p14:creationId xmlns:p14="http://schemas.microsoft.com/office/powerpoint/2010/main" val="3455320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658042CE-9E45-497A-BA82-4FDAD5175B01}"/>
              </a:ext>
            </a:extLst>
          </p:cNvPr>
          <p:cNvSpPr>
            <a:spLocks noGrp="1"/>
          </p:cNvSpPr>
          <p:nvPr>
            <p:ph type="title"/>
          </p:nvPr>
        </p:nvSpPr>
        <p:spPr/>
        <p:txBody>
          <a:bodyPr>
            <a:noAutofit/>
          </a:bodyPr>
          <a:lstStyle/>
          <a:p>
            <a:r>
              <a:rPr lang="lt-LT" sz="3600" dirty="0"/>
              <a:t>Ar mokytojai naudoja IKT įrangą pamokose?</a:t>
            </a:r>
          </a:p>
        </p:txBody>
      </p:sp>
      <p:sp>
        <p:nvSpPr>
          <p:cNvPr id="4" name="Datos vietos rezervavimo ženklas 3">
            <a:extLst>
              <a:ext uri="{FF2B5EF4-FFF2-40B4-BE49-F238E27FC236}">
                <a16:creationId xmlns="" xmlns:a16="http://schemas.microsoft.com/office/drawing/2014/main" id="{651A979E-8B50-4810-8658-160C85D94AAC}"/>
              </a:ext>
            </a:extLst>
          </p:cNvPr>
          <p:cNvSpPr>
            <a:spLocks noGrp="1"/>
          </p:cNvSpPr>
          <p:nvPr>
            <p:ph type="dt" sz="half" idx="10"/>
          </p:nvPr>
        </p:nvSpPr>
        <p:spPr>
          <a:xfrm>
            <a:off x="361664" y="6424590"/>
            <a:ext cx="2367022"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A27EC4B1-2FEF-4501-AC4A-4161DE4F070A}"/>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CCBDF712-DB58-4FA6-B29A-911B97906275}"/>
              </a:ext>
            </a:extLst>
          </p:cNvPr>
          <p:cNvSpPr>
            <a:spLocks noGrp="1"/>
          </p:cNvSpPr>
          <p:nvPr>
            <p:ph type="sldNum" sz="quarter" idx="12"/>
          </p:nvPr>
        </p:nvSpPr>
        <p:spPr/>
        <p:txBody>
          <a:bodyPr/>
          <a:lstStyle/>
          <a:p>
            <a:fld id="{D4CF1267-83A3-46AF-8A8E-304CD97637C5}" type="slidenum">
              <a:rPr lang="lt-LT" smtClean="0"/>
              <a:pPr/>
              <a:t>11</a:t>
            </a:fld>
            <a:endParaRPr lang="lt-LT"/>
          </a:p>
        </p:txBody>
      </p:sp>
      <p:sp>
        <p:nvSpPr>
          <p:cNvPr id="9" name="Turinio vietos rezervavimo ženklas 4">
            <a:extLst>
              <a:ext uri="{FF2B5EF4-FFF2-40B4-BE49-F238E27FC236}">
                <a16:creationId xmlns="" xmlns:a16="http://schemas.microsoft.com/office/drawing/2014/main" id="{C2F6CBA2-426E-4942-A1B4-51CC1F95737A}"/>
              </a:ext>
            </a:extLst>
          </p:cNvPr>
          <p:cNvSpPr txBox="1">
            <a:spLocks/>
          </p:cNvSpPr>
          <p:nvPr/>
        </p:nvSpPr>
        <p:spPr>
          <a:xfrm>
            <a:off x="1701909" y="1882934"/>
            <a:ext cx="3781102" cy="639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pic>
        <p:nvPicPr>
          <p:cNvPr id="15" name="Turinio vietos rezervavimo ženklas 7">
            <a:extLst>
              <a:ext uri="{FF2B5EF4-FFF2-40B4-BE49-F238E27FC236}">
                <a16:creationId xmlns="" xmlns:a16="http://schemas.microsoft.com/office/drawing/2014/main" id="{F841B469-7603-40E8-9F9F-3397863201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62269" y="2647557"/>
            <a:ext cx="5424755" cy="2651688"/>
          </a:xfrm>
          <a:prstGeom prst="rect">
            <a:avLst/>
          </a:prstGeom>
        </p:spPr>
      </p:pic>
      <p:sp>
        <p:nvSpPr>
          <p:cNvPr id="14" name="Turinio vietos rezervavimo ženklas 4">
            <a:extLst>
              <a:ext uri="{FF2B5EF4-FFF2-40B4-BE49-F238E27FC236}">
                <a16:creationId xmlns="" xmlns:a16="http://schemas.microsoft.com/office/drawing/2014/main" id="{A3C3CFFA-756D-4435-A96D-092B29848DB4}"/>
              </a:ext>
            </a:extLst>
          </p:cNvPr>
          <p:cNvSpPr txBox="1">
            <a:spLocks/>
          </p:cNvSpPr>
          <p:nvPr/>
        </p:nvSpPr>
        <p:spPr>
          <a:xfrm>
            <a:off x="3185631" y="5423944"/>
            <a:ext cx="2772738" cy="6584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69</a:t>
            </a:r>
            <a:r>
              <a:rPr lang="en-US" sz="2400" dirty="0">
                <a:latin typeface="+mj-lt"/>
              </a:rPr>
              <a:t>,</a:t>
            </a:r>
            <a:r>
              <a:rPr lang="lt-LT" sz="2400" dirty="0">
                <a:latin typeface="+mj-lt"/>
              </a:rPr>
              <a:t>4 </a:t>
            </a:r>
            <a:r>
              <a:rPr lang="en-US" sz="2400" dirty="0">
                <a:latin typeface="+mj-lt"/>
              </a:rPr>
              <a:t>% —</a:t>
            </a:r>
            <a:r>
              <a:rPr lang="lt-LT" sz="2400" dirty="0">
                <a:latin typeface="+mj-lt"/>
              </a:rPr>
              <a:t> taip</a:t>
            </a:r>
            <a:endParaRPr lang="en-US" sz="2400" dirty="0">
              <a:latin typeface="+mj-lt"/>
            </a:endParaRPr>
          </a:p>
          <a:p>
            <a:r>
              <a:rPr lang="lt-LT" sz="2400" dirty="0">
                <a:latin typeface="+mj-lt"/>
              </a:rPr>
              <a:t>27,6</a:t>
            </a:r>
            <a:r>
              <a:rPr lang="en-US" sz="2400" dirty="0">
                <a:latin typeface="+mj-lt"/>
              </a:rPr>
              <a:t> % — </a:t>
            </a:r>
            <a:r>
              <a:rPr lang="lt-LT" sz="2400" dirty="0">
                <a:latin typeface="+mj-lt"/>
              </a:rPr>
              <a:t>kartais</a:t>
            </a:r>
          </a:p>
        </p:txBody>
      </p:sp>
    </p:spTree>
    <p:extLst>
      <p:ext uri="{BB962C8B-B14F-4D97-AF65-F5344CB8AC3E}">
        <p14:creationId xmlns:p14="http://schemas.microsoft.com/office/powerpoint/2010/main" val="750019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161818" y="510148"/>
            <a:ext cx="8154814" cy="1380973"/>
          </a:xfrm>
        </p:spPr>
        <p:txBody>
          <a:bodyPr>
            <a:normAutofit/>
          </a:bodyPr>
          <a:lstStyle/>
          <a:p>
            <a:r>
              <a:rPr lang="lt-LT" sz="3600" dirty="0"/>
              <a:t>Ar mokytojai naudojasi </a:t>
            </a:r>
            <a:br>
              <a:rPr lang="lt-LT" sz="3600" dirty="0"/>
            </a:br>
            <a:r>
              <a:rPr lang="lt-LT" sz="3600" dirty="0"/>
              <a:t>interaktyvia lenta / ekranu pamokose?</a:t>
            </a:r>
          </a:p>
        </p:txBody>
      </p:sp>
      <p:sp>
        <p:nvSpPr>
          <p:cNvPr id="4" name="Datos vietos rezervavimo ženklas 3"/>
          <p:cNvSpPr>
            <a:spLocks noGrp="1"/>
          </p:cNvSpPr>
          <p:nvPr>
            <p:ph type="dt" sz="half" idx="10"/>
          </p:nvPr>
        </p:nvSpPr>
        <p:spPr>
          <a:xfrm>
            <a:off x="361663" y="6424590"/>
            <a:ext cx="2403307" cy="365125"/>
          </a:xfrm>
        </p:spPr>
        <p:txBody>
          <a:bodyPr/>
          <a:lstStyle/>
          <a:p>
            <a:fld id="{C2FEE33A-5784-431D-8458-535F83FF29F1}"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12</a:t>
            </a:fld>
            <a:endParaRPr lang="lt-LT"/>
          </a:p>
        </p:txBody>
      </p:sp>
      <p:pic>
        <p:nvPicPr>
          <p:cNvPr id="7" name="Paveikslėlis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1319" y="2033514"/>
            <a:ext cx="4921190" cy="2133860"/>
          </a:xfrm>
          <a:prstGeom prst="rect">
            <a:avLst/>
          </a:prstGeom>
          <a:noFill/>
          <a:ln>
            <a:noFill/>
          </a:ln>
        </p:spPr>
      </p:pic>
      <p:pic>
        <p:nvPicPr>
          <p:cNvPr id="8" name="Paveikslėlis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05732" y="3843486"/>
            <a:ext cx="5760720" cy="2425065"/>
          </a:xfrm>
          <a:prstGeom prst="rect">
            <a:avLst/>
          </a:prstGeom>
          <a:noFill/>
          <a:ln>
            <a:noFill/>
          </a:ln>
        </p:spPr>
      </p:pic>
      <p:sp>
        <p:nvSpPr>
          <p:cNvPr id="9" name="Turinio vietos rezervavimo ženklas 4">
            <a:extLst>
              <a:ext uri="{FF2B5EF4-FFF2-40B4-BE49-F238E27FC236}">
                <a16:creationId xmlns="" xmlns:a16="http://schemas.microsoft.com/office/drawing/2014/main" id="{C2F6CBA2-426E-4942-A1B4-51CC1F95737A}"/>
              </a:ext>
            </a:extLst>
          </p:cNvPr>
          <p:cNvSpPr txBox="1">
            <a:spLocks/>
          </p:cNvSpPr>
          <p:nvPr/>
        </p:nvSpPr>
        <p:spPr>
          <a:xfrm>
            <a:off x="3452485" y="1942096"/>
            <a:ext cx="3781102" cy="639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0" name="Turinio vietos rezervavimo ženklas 4">
            <a:extLst>
              <a:ext uri="{FF2B5EF4-FFF2-40B4-BE49-F238E27FC236}">
                <a16:creationId xmlns="" xmlns:a16="http://schemas.microsoft.com/office/drawing/2014/main" id="{F6871B6D-4F81-4610-BB86-3E93B457137D}"/>
              </a:ext>
            </a:extLst>
          </p:cNvPr>
          <p:cNvSpPr txBox="1">
            <a:spLocks/>
          </p:cNvSpPr>
          <p:nvPr/>
        </p:nvSpPr>
        <p:spPr>
          <a:xfrm>
            <a:off x="5818153" y="3248462"/>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1" name="Turinio vietos rezervavimo ženklas 4">
            <a:extLst>
              <a:ext uri="{FF2B5EF4-FFF2-40B4-BE49-F238E27FC236}">
                <a16:creationId xmlns="" xmlns:a16="http://schemas.microsoft.com/office/drawing/2014/main" id="{F7EC5351-66A4-4D5B-B8FF-DF165A54E87F}"/>
              </a:ext>
            </a:extLst>
          </p:cNvPr>
          <p:cNvSpPr txBox="1">
            <a:spLocks/>
          </p:cNvSpPr>
          <p:nvPr/>
        </p:nvSpPr>
        <p:spPr>
          <a:xfrm>
            <a:off x="425768" y="4294595"/>
            <a:ext cx="2772738" cy="6584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56</a:t>
            </a:r>
            <a:r>
              <a:rPr lang="en-US" sz="2400" dirty="0">
                <a:latin typeface="+mj-lt"/>
              </a:rPr>
              <a:t>,</a:t>
            </a:r>
            <a:r>
              <a:rPr lang="lt-LT" sz="2400" dirty="0">
                <a:latin typeface="+mj-lt"/>
              </a:rPr>
              <a:t>9 </a:t>
            </a:r>
            <a:r>
              <a:rPr lang="en-US" sz="2400" dirty="0">
                <a:latin typeface="+mj-lt"/>
              </a:rPr>
              <a:t>% —</a:t>
            </a:r>
            <a:r>
              <a:rPr lang="lt-LT" sz="2400" dirty="0">
                <a:latin typeface="+mj-lt"/>
              </a:rPr>
              <a:t> taip</a:t>
            </a:r>
            <a:endParaRPr lang="en-US" sz="2400" dirty="0">
              <a:latin typeface="+mj-lt"/>
            </a:endParaRPr>
          </a:p>
          <a:p>
            <a:r>
              <a:rPr lang="lt-LT" sz="2400" dirty="0">
                <a:latin typeface="+mj-lt"/>
              </a:rPr>
              <a:t>37,7</a:t>
            </a:r>
            <a:r>
              <a:rPr lang="en-US" sz="2400" dirty="0">
                <a:latin typeface="+mj-lt"/>
              </a:rPr>
              <a:t> % — </a:t>
            </a:r>
            <a:r>
              <a:rPr lang="lt-LT" sz="2400" dirty="0">
                <a:latin typeface="+mj-lt"/>
              </a:rPr>
              <a:t>kartais</a:t>
            </a:r>
          </a:p>
        </p:txBody>
      </p:sp>
      <p:sp>
        <p:nvSpPr>
          <p:cNvPr id="12" name="Turinio vietos rezervavimo ženklas 4">
            <a:extLst>
              <a:ext uri="{FF2B5EF4-FFF2-40B4-BE49-F238E27FC236}">
                <a16:creationId xmlns="" xmlns:a16="http://schemas.microsoft.com/office/drawing/2014/main" id="{F7EC5351-66A4-4D5B-B8FF-DF165A54E87F}"/>
              </a:ext>
            </a:extLst>
          </p:cNvPr>
          <p:cNvSpPr txBox="1">
            <a:spLocks/>
          </p:cNvSpPr>
          <p:nvPr/>
        </p:nvSpPr>
        <p:spPr>
          <a:xfrm>
            <a:off x="5614932" y="5572976"/>
            <a:ext cx="2772738" cy="6584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32</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62,0</a:t>
            </a:r>
            <a:r>
              <a:rPr lang="en-US" sz="2400" dirty="0">
                <a:latin typeface="+mj-lt"/>
              </a:rPr>
              <a:t> % — </a:t>
            </a:r>
            <a:r>
              <a:rPr lang="lt-LT" sz="2400" dirty="0">
                <a:latin typeface="+mj-lt"/>
              </a:rPr>
              <a:t>ne</a:t>
            </a:r>
          </a:p>
        </p:txBody>
      </p:sp>
    </p:spTree>
    <p:extLst>
      <p:ext uri="{BB962C8B-B14F-4D97-AF65-F5344CB8AC3E}">
        <p14:creationId xmlns:p14="http://schemas.microsoft.com/office/powerpoint/2010/main" val="20524592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a:xfrm>
            <a:off x="0" y="533401"/>
            <a:ext cx="8279050" cy="1143000"/>
          </a:xfrm>
        </p:spPr>
        <p:txBody>
          <a:bodyPr>
            <a:noAutofit/>
          </a:bodyPr>
          <a:lstStyle/>
          <a:p>
            <a:r>
              <a:rPr lang="lt-LT" sz="3200" dirty="0"/>
              <a:t>Ar mokytojai naudoja įvairią įrangą (pvz. mikroskopus, robotukus ir pan.) pamokose?</a:t>
            </a:r>
          </a:p>
        </p:txBody>
      </p:sp>
      <p:sp>
        <p:nvSpPr>
          <p:cNvPr id="4" name="Datos vietos rezervavimo ženklas 3"/>
          <p:cNvSpPr>
            <a:spLocks noGrp="1"/>
          </p:cNvSpPr>
          <p:nvPr>
            <p:ph type="dt" sz="half" idx="10"/>
          </p:nvPr>
        </p:nvSpPr>
        <p:spPr/>
        <p:txBody>
          <a:bodyPr/>
          <a:lstStyle/>
          <a:p>
            <a:fld id="{C2FEE33A-5784-431D-8458-535F83FF29F1}" type="datetime4">
              <a:rPr lang="lt-LT" smtClean="0"/>
              <a:t>2022 m. rugsėjo 14 d.</a:t>
            </a:fld>
            <a:endParaRPr lang="lt-LT"/>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13</a:t>
            </a:fld>
            <a:endParaRPr lang="lt-LT"/>
          </a:p>
        </p:txBody>
      </p:sp>
      <p:pic>
        <p:nvPicPr>
          <p:cNvPr id="7" name="Paveikslėlis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1330" y="2534330"/>
            <a:ext cx="4361601" cy="1889331"/>
          </a:xfrm>
          <a:prstGeom prst="rect">
            <a:avLst/>
          </a:prstGeom>
          <a:noFill/>
          <a:ln>
            <a:noFill/>
          </a:ln>
        </p:spPr>
      </p:pic>
      <p:pic>
        <p:nvPicPr>
          <p:cNvPr id="8" name="Paveikslėlis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0241" y="2508580"/>
            <a:ext cx="4590473" cy="1940829"/>
          </a:xfrm>
          <a:prstGeom prst="rect">
            <a:avLst/>
          </a:prstGeom>
          <a:noFill/>
          <a:ln>
            <a:noFill/>
          </a:ln>
        </p:spPr>
      </p:pic>
      <p:sp>
        <p:nvSpPr>
          <p:cNvPr id="9" name="Turinio vietos rezervavimo ženklas 4">
            <a:extLst>
              <a:ext uri="{FF2B5EF4-FFF2-40B4-BE49-F238E27FC236}">
                <a16:creationId xmlns="" xmlns:a16="http://schemas.microsoft.com/office/drawing/2014/main" id="{AB106005-FC38-4BA3-9F27-DB836F9BAE59}"/>
              </a:ext>
            </a:extLst>
          </p:cNvPr>
          <p:cNvSpPr txBox="1">
            <a:spLocks/>
          </p:cNvSpPr>
          <p:nvPr/>
        </p:nvSpPr>
        <p:spPr>
          <a:xfrm>
            <a:off x="892104" y="2013314"/>
            <a:ext cx="3781102" cy="639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0" name="Turinio vietos rezervavimo ženklas 4">
            <a:extLst>
              <a:ext uri="{FF2B5EF4-FFF2-40B4-BE49-F238E27FC236}">
                <a16:creationId xmlns="" xmlns:a16="http://schemas.microsoft.com/office/drawing/2014/main" id="{F6871B6D-4F81-4610-BB86-3E93B457137D}"/>
              </a:ext>
            </a:extLst>
          </p:cNvPr>
          <p:cNvSpPr txBox="1">
            <a:spLocks/>
          </p:cNvSpPr>
          <p:nvPr/>
        </p:nvSpPr>
        <p:spPr>
          <a:xfrm>
            <a:off x="4673206" y="1946697"/>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1" name="Turinio vietos rezervavimo ženklas 4">
            <a:extLst>
              <a:ext uri="{FF2B5EF4-FFF2-40B4-BE49-F238E27FC236}">
                <a16:creationId xmlns="" xmlns:a16="http://schemas.microsoft.com/office/drawing/2014/main" id="{8C437C09-955E-437F-89E5-FB8CF72729E7}"/>
              </a:ext>
            </a:extLst>
          </p:cNvPr>
          <p:cNvSpPr txBox="1">
            <a:spLocks/>
          </p:cNvSpPr>
          <p:nvPr/>
        </p:nvSpPr>
        <p:spPr>
          <a:xfrm>
            <a:off x="848817" y="4514370"/>
            <a:ext cx="2772738" cy="94708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14</a:t>
            </a:r>
            <a:r>
              <a:rPr lang="en-US" sz="2400" dirty="0">
                <a:latin typeface="+mj-lt"/>
              </a:rPr>
              <a:t>,</a:t>
            </a:r>
            <a:r>
              <a:rPr lang="lt-LT" sz="2400" dirty="0">
                <a:latin typeface="+mj-lt"/>
              </a:rPr>
              <a:t>8 </a:t>
            </a:r>
            <a:r>
              <a:rPr lang="en-US" sz="2400" dirty="0">
                <a:latin typeface="+mj-lt"/>
              </a:rPr>
              <a:t>% —</a:t>
            </a:r>
            <a:r>
              <a:rPr lang="lt-LT" sz="2400" dirty="0">
                <a:latin typeface="+mj-lt"/>
              </a:rPr>
              <a:t> taip</a:t>
            </a:r>
            <a:endParaRPr lang="en-US" sz="2400" dirty="0">
              <a:latin typeface="+mj-lt"/>
            </a:endParaRPr>
          </a:p>
          <a:p>
            <a:r>
              <a:rPr lang="lt-LT" sz="2400" dirty="0">
                <a:latin typeface="+mj-lt"/>
              </a:rPr>
              <a:t>40,0</a:t>
            </a:r>
            <a:r>
              <a:rPr lang="en-US" sz="2400" dirty="0">
                <a:latin typeface="+mj-lt"/>
              </a:rPr>
              <a:t> % — </a:t>
            </a:r>
            <a:r>
              <a:rPr lang="lt-LT" sz="2400" dirty="0">
                <a:latin typeface="+mj-lt"/>
              </a:rPr>
              <a:t>ne</a:t>
            </a:r>
          </a:p>
          <a:p>
            <a:r>
              <a:rPr lang="lt-LT" sz="2400" dirty="0">
                <a:latin typeface="+mj-lt"/>
              </a:rPr>
              <a:t>41,5 </a:t>
            </a:r>
            <a:r>
              <a:rPr lang="en-US" sz="2400" dirty="0">
                <a:latin typeface="+mj-lt"/>
              </a:rPr>
              <a:t>%</a:t>
            </a:r>
            <a:r>
              <a:rPr lang="lt-LT" sz="2400" dirty="0">
                <a:latin typeface="+mj-lt"/>
              </a:rPr>
              <a:t> </a:t>
            </a:r>
            <a:r>
              <a:rPr lang="en-US" sz="2400" dirty="0">
                <a:latin typeface="+mj-lt"/>
              </a:rPr>
              <a:t>— </a:t>
            </a:r>
            <a:r>
              <a:rPr lang="lt-LT" sz="2400" dirty="0">
                <a:latin typeface="+mj-lt"/>
              </a:rPr>
              <a:t>kartais</a:t>
            </a:r>
          </a:p>
          <a:p>
            <a:endParaRPr lang="lt-LT" sz="2400" dirty="0">
              <a:latin typeface="+mj-lt"/>
            </a:endParaRPr>
          </a:p>
        </p:txBody>
      </p:sp>
      <p:sp>
        <p:nvSpPr>
          <p:cNvPr id="12" name="Turinio vietos rezervavimo ženklas 4">
            <a:extLst>
              <a:ext uri="{FF2B5EF4-FFF2-40B4-BE49-F238E27FC236}">
                <a16:creationId xmlns="" xmlns:a16="http://schemas.microsoft.com/office/drawing/2014/main" id="{8C437C09-955E-437F-89E5-FB8CF72729E7}"/>
              </a:ext>
            </a:extLst>
          </p:cNvPr>
          <p:cNvSpPr txBox="1">
            <a:spLocks/>
          </p:cNvSpPr>
          <p:nvPr/>
        </p:nvSpPr>
        <p:spPr>
          <a:xfrm>
            <a:off x="5392207" y="4566897"/>
            <a:ext cx="2772738" cy="947087"/>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12</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40,0</a:t>
            </a:r>
            <a:r>
              <a:rPr lang="en-US" sz="2400" dirty="0">
                <a:latin typeface="+mj-lt"/>
              </a:rPr>
              <a:t> % — </a:t>
            </a:r>
            <a:r>
              <a:rPr lang="lt-LT" sz="2400" dirty="0">
                <a:latin typeface="+mj-lt"/>
              </a:rPr>
              <a:t>ne</a:t>
            </a:r>
          </a:p>
          <a:p>
            <a:r>
              <a:rPr lang="lt-LT" sz="2400" dirty="0">
                <a:latin typeface="+mj-lt"/>
              </a:rPr>
              <a:t>46,0 </a:t>
            </a:r>
            <a:r>
              <a:rPr lang="en-US" sz="2400" dirty="0">
                <a:latin typeface="+mj-lt"/>
              </a:rPr>
              <a:t>%</a:t>
            </a:r>
            <a:r>
              <a:rPr lang="lt-LT" sz="2400" dirty="0">
                <a:latin typeface="+mj-lt"/>
              </a:rPr>
              <a:t> </a:t>
            </a:r>
            <a:r>
              <a:rPr lang="en-US" sz="2400" dirty="0">
                <a:latin typeface="+mj-lt"/>
              </a:rPr>
              <a:t>— </a:t>
            </a:r>
            <a:r>
              <a:rPr lang="lt-LT" sz="2400" dirty="0">
                <a:latin typeface="+mj-lt"/>
              </a:rPr>
              <a:t>kartais</a:t>
            </a:r>
          </a:p>
          <a:p>
            <a:endParaRPr lang="lt-LT" sz="2400" dirty="0">
              <a:latin typeface="+mj-lt"/>
            </a:endParaRPr>
          </a:p>
        </p:txBody>
      </p:sp>
    </p:spTree>
    <p:extLst>
      <p:ext uri="{BB962C8B-B14F-4D97-AF65-F5344CB8AC3E}">
        <p14:creationId xmlns:p14="http://schemas.microsoft.com/office/powerpoint/2010/main" val="4152085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CC0B59B4-20BE-42D7-8BE9-823FD568A296}"/>
              </a:ext>
            </a:extLst>
          </p:cNvPr>
          <p:cNvSpPr>
            <a:spLocks noGrp="1"/>
          </p:cNvSpPr>
          <p:nvPr>
            <p:ph type="title"/>
          </p:nvPr>
        </p:nvSpPr>
        <p:spPr>
          <a:xfrm>
            <a:off x="0" y="574262"/>
            <a:ext cx="8318304" cy="1143000"/>
          </a:xfrm>
        </p:spPr>
        <p:txBody>
          <a:bodyPr>
            <a:noAutofit/>
          </a:bodyPr>
          <a:lstStyle/>
          <a:p>
            <a:r>
              <a:rPr lang="lt-LT" sz="3200" dirty="0"/>
              <a:t>Mokytojai naudoja įvairias programėles </a:t>
            </a:r>
            <a:br>
              <a:rPr lang="lt-LT" sz="3200" dirty="0"/>
            </a:br>
            <a:r>
              <a:rPr lang="lt-LT" sz="3200" dirty="0"/>
              <a:t>(pvz. </a:t>
            </a:r>
            <a:r>
              <a:rPr lang="lt-LT" sz="3200" dirty="0" err="1"/>
              <a:t>Kahoot</a:t>
            </a:r>
            <a:r>
              <a:rPr lang="lt-LT" sz="3200" dirty="0"/>
              <a:t>, </a:t>
            </a:r>
            <a:r>
              <a:rPr lang="lt-LT" sz="3200" dirty="0" err="1"/>
              <a:t>Mentimeter</a:t>
            </a:r>
            <a:r>
              <a:rPr lang="lt-LT" sz="3200" dirty="0"/>
              <a:t>, </a:t>
            </a:r>
            <a:r>
              <a:rPr lang="lt-LT" sz="3200" dirty="0" err="1"/>
              <a:t>Padlet</a:t>
            </a:r>
            <a:r>
              <a:rPr lang="lt-LT" sz="3200" dirty="0"/>
              <a:t>, virtualius </a:t>
            </a:r>
            <a:br>
              <a:rPr lang="lt-LT" sz="3200" dirty="0"/>
            </a:br>
            <a:r>
              <a:rPr lang="lt-LT" sz="3200" dirty="0"/>
              <a:t>žemėlapius arba paveikslus ir t. t.) pamokose</a:t>
            </a:r>
            <a:r>
              <a:rPr lang="lt-LT" sz="3200" dirty="0" smtClean="0"/>
              <a:t>)</a:t>
            </a:r>
            <a:endParaRPr lang="lt-LT" sz="3200" dirty="0"/>
          </a:p>
        </p:txBody>
      </p:sp>
      <p:sp>
        <p:nvSpPr>
          <p:cNvPr id="4" name="Datos vietos rezervavimo ženklas 3">
            <a:extLst>
              <a:ext uri="{FF2B5EF4-FFF2-40B4-BE49-F238E27FC236}">
                <a16:creationId xmlns="" xmlns:a16="http://schemas.microsoft.com/office/drawing/2014/main" id="{F29309BB-212F-46DF-AE4B-8887D2E05DB2}"/>
              </a:ext>
            </a:extLst>
          </p:cNvPr>
          <p:cNvSpPr>
            <a:spLocks noGrp="1"/>
          </p:cNvSpPr>
          <p:nvPr>
            <p:ph type="dt" sz="half" idx="10"/>
          </p:nvPr>
        </p:nvSpPr>
        <p:spPr>
          <a:xfrm>
            <a:off x="361663" y="6424590"/>
            <a:ext cx="2403307"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FC46E1C0-B010-4B4D-8A53-ED0ECAB5D69C}"/>
              </a:ext>
            </a:extLst>
          </p:cNvPr>
          <p:cNvSpPr>
            <a:spLocks noGrp="1"/>
          </p:cNvSpPr>
          <p:nvPr>
            <p:ph type="ftr" sz="quarter" idx="11"/>
          </p:nvPr>
        </p:nvSpPr>
        <p:spPr/>
        <p:txBody>
          <a:bodyPr/>
          <a:lstStyle/>
          <a:p>
            <a:r>
              <a:rPr lang="lt-LT" dirty="0"/>
              <a:t>Gargždų „Minijos“ progimnazija</a:t>
            </a:r>
          </a:p>
        </p:txBody>
      </p:sp>
      <p:sp>
        <p:nvSpPr>
          <p:cNvPr id="6" name="Skaidrės numerio vietos rezervavimo ženklas 5">
            <a:extLst>
              <a:ext uri="{FF2B5EF4-FFF2-40B4-BE49-F238E27FC236}">
                <a16:creationId xmlns="" xmlns:a16="http://schemas.microsoft.com/office/drawing/2014/main" id="{B99E449D-AC8D-42FA-B69A-89E1BDBC014A}"/>
              </a:ext>
            </a:extLst>
          </p:cNvPr>
          <p:cNvSpPr>
            <a:spLocks noGrp="1"/>
          </p:cNvSpPr>
          <p:nvPr>
            <p:ph type="sldNum" sz="quarter" idx="12"/>
          </p:nvPr>
        </p:nvSpPr>
        <p:spPr/>
        <p:txBody>
          <a:bodyPr/>
          <a:lstStyle/>
          <a:p>
            <a:fld id="{D4CF1267-83A3-46AF-8A8E-304CD97637C5}" type="slidenum">
              <a:rPr lang="lt-LT" smtClean="0"/>
              <a:pPr/>
              <a:t>14</a:t>
            </a:fld>
            <a:endParaRPr lang="lt-LT"/>
          </a:p>
        </p:txBody>
      </p:sp>
      <p:pic>
        <p:nvPicPr>
          <p:cNvPr id="7" name="Paveikslėlis 6">
            <a:extLst>
              <a:ext uri="{FF2B5EF4-FFF2-40B4-BE49-F238E27FC236}">
                <a16:creationId xmlns="" xmlns:a16="http://schemas.microsoft.com/office/drawing/2014/main" id="{2D2867D2-6F73-449D-8D4F-D6C0F5C97813}"/>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45709" y="3070088"/>
            <a:ext cx="4281043" cy="1802172"/>
          </a:xfrm>
          <a:prstGeom prst="rect">
            <a:avLst/>
          </a:prstGeom>
          <a:noFill/>
          <a:ln>
            <a:noFill/>
          </a:ln>
        </p:spPr>
      </p:pic>
      <p:pic>
        <p:nvPicPr>
          <p:cNvPr id="8" name="Turinio vietos rezervavimo ženklas 7">
            <a:extLst>
              <a:ext uri="{FF2B5EF4-FFF2-40B4-BE49-F238E27FC236}">
                <a16:creationId xmlns="" xmlns:a16="http://schemas.microsoft.com/office/drawing/2014/main" id="{D49B7B8B-931E-4110-A53B-7598BC9E28D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94234" y="3070086"/>
            <a:ext cx="4007795" cy="1824357"/>
          </a:xfrm>
          <a:prstGeom prst="rect">
            <a:avLst/>
          </a:prstGeom>
          <a:noFill/>
          <a:ln>
            <a:noFill/>
          </a:ln>
        </p:spPr>
      </p:pic>
      <p:sp>
        <p:nvSpPr>
          <p:cNvPr id="9" name="Turinio vietos rezervavimo ženklas 4">
            <a:extLst>
              <a:ext uri="{FF2B5EF4-FFF2-40B4-BE49-F238E27FC236}">
                <a16:creationId xmlns="" xmlns:a16="http://schemas.microsoft.com/office/drawing/2014/main" id="{0760D700-32DB-43BA-8D6E-2A65913E63E2}"/>
              </a:ext>
            </a:extLst>
          </p:cNvPr>
          <p:cNvSpPr txBox="1">
            <a:spLocks/>
          </p:cNvSpPr>
          <p:nvPr/>
        </p:nvSpPr>
        <p:spPr>
          <a:xfrm>
            <a:off x="707170" y="2288763"/>
            <a:ext cx="3781102" cy="639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0" name="Turinio vietos rezervavimo ženklas 4">
            <a:extLst>
              <a:ext uri="{FF2B5EF4-FFF2-40B4-BE49-F238E27FC236}">
                <a16:creationId xmlns="" xmlns:a16="http://schemas.microsoft.com/office/drawing/2014/main" id="{400EA55B-6156-4E33-9163-2B8F3DC811A7}"/>
              </a:ext>
            </a:extLst>
          </p:cNvPr>
          <p:cNvSpPr txBox="1">
            <a:spLocks/>
          </p:cNvSpPr>
          <p:nvPr/>
        </p:nvSpPr>
        <p:spPr>
          <a:xfrm>
            <a:off x="4738243" y="2166773"/>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1" name="Turinio vietos rezervavimo ženklas 4">
            <a:extLst>
              <a:ext uri="{FF2B5EF4-FFF2-40B4-BE49-F238E27FC236}">
                <a16:creationId xmlns="" xmlns:a16="http://schemas.microsoft.com/office/drawing/2014/main" id="{EBA4405F-5711-4872-80C5-EF4A718C298F}"/>
              </a:ext>
            </a:extLst>
          </p:cNvPr>
          <p:cNvSpPr txBox="1">
            <a:spLocks/>
          </p:cNvSpPr>
          <p:nvPr/>
        </p:nvSpPr>
        <p:spPr>
          <a:xfrm>
            <a:off x="1011763" y="5135652"/>
            <a:ext cx="2772738" cy="6584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42</a:t>
            </a:r>
            <a:r>
              <a:rPr lang="en-US" sz="2400" dirty="0">
                <a:latin typeface="+mj-lt"/>
              </a:rPr>
              <a:t>,</a:t>
            </a:r>
            <a:r>
              <a:rPr lang="lt-LT" sz="2400" dirty="0">
                <a:latin typeface="+mj-lt"/>
              </a:rPr>
              <a:t>5 </a:t>
            </a:r>
            <a:r>
              <a:rPr lang="en-US" sz="2400" dirty="0">
                <a:latin typeface="+mj-lt"/>
              </a:rPr>
              <a:t>% —</a:t>
            </a:r>
            <a:r>
              <a:rPr lang="lt-LT" sz="2400" dirty="0">
                <a:latin typeface="+mj-lt"/>
              </a:rPr>
              <a:t> taip</a:t>
            </a:r>
            <a:endParaRPr lang="en-US" sz="2400" dirty="0">
              <a:latin typeface="+mj-lt"/>
            </a:endParaRPr>
          </a:p>
          <a:p>
            <a:r>
              <a:rPr lang="lt-LT" sz="2400" dirty="0">
                <a:latin typeface="+mj-lt"/>
              </a:rPr>
              <a:t>51,2</a:t>
            </a:r>
            <a:r>
              <a:rPr lang="en-US" sz="2400" dirty="0">
                <a:latin typeface="+mj-lt"/>
              </a:rPr>
              <a:t> % — </a:t>
            </a:r>
            <a:r>
              <a:rPr lang="lt-LT" sz="2400" dirty="0">
                <a:latin typeface="+mj-lt"/>
              </a:rPr>
              <a:t>kartais</a:t>
            </a:r>
          </a:p>
        </p:txBody>
      </p:sp>
      <p:sp>
        <p:nvSpPr>
          <p:cNvPr id="12" name="Turinio vietos rezervavimo ženklas 4">
            <a:extLst>
              <a:ext uri="{FF2B5EF4-FFF2-40B4-BE49-F238E27FC236}">
                <a16:creationId xmlns="" xmlns:a16="http://schemas.microsoft.com/office/drawing/2014/main" id="{B1112A27-5FE2-4F16-92C0-22CEA73CF053}"/>
              </a:ext>
            </a:extLst>
          </p:cNvPr>
          <p:cNvSpPr txBox="1">
            <a:spLocks/>
          </p:cNvSpPr>
          <p:nvPr/>
        </p:nvSpPr>
        <p:spPr>
          <a:xfrm>
            <a:off x="4935966" y="5135652"/>
            <a:ext cx="2772738" cy="658493"/>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46</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50,0</a:t>
            </a:r>
            <a:r>
              <a:rPr lang="en-US" sz="2400" dirty="0">
                <a:latin typeface="+mj-lt"/>
              </a:rPr>
              <a:t> % — </a:t>
            </a:r>
            <a:r>
              <a:rPr lang="lt-LT" sz="2400" dirty="0">
                <a:latin typeface="+mj-lt"/>
              </a:rPr>
              <a:t>kartais</a:t>
            </a:r>
          </a:p>
        </p:txBody>
      </p:sp>
    </p:spTree>
    <p:extLst>
      <p:ext uri="{BB962C8B-B14F-4D97-AF65-F5344CB8AC3E}">
        <p14:creationId xmlns:p14="http://schemas.microsoft.com/office/powerpoint/2010/main" val="3808487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CBB52AB8-8CB8-4DBC-9B35-7B9E5AA3DB47}"/>
              </a:ext>
            </a:extLst>
          </p:cNvPr>
          <p:cNvSpPr>
            <a:spLocks noGrp="1"/>
          </p:cNvSpPr>
          <p:nvPr>
            <p:ph type="title"/>
          </p:nvPr>
        </p:nvSpPr>
        <p:spPr/>
        <p:txBody>
          <a:bodyPr>
            <a:noAutofit/>
          </a:bodyPr>
          <a:lstStyle/>
          <a:p>
            <a:r>
              <a:rPr lang="lt-LT" sz="3600" dirty="0"/>
              <a:t>Mokiniai kartu su mokytoju kuria virtualias mokymosi </a:t>
            </a:r>
            <a:r>
              <a:rPr lang="lt-LT" sz="3600" dirty="0" smtClean="0"/>
              <a:t>priemones</a:t>
            </a:r>
            <a:endParaRPr lang="lt-LT" sz="3600" dirty="0"/>
          </a:p>
        </p:txBody>
      </p:sp>
      <p:sp>
        <p:nvSpPr>
          <p:cNvPr id="4" name="Datos vietos rezervavimo ženklas 3">
            <a:extLst>
              <a:ext uri="{FF2B5EF4-FFF2-40B4-BE49-F238E27FC236}">
                <a16:creationId xmlns="" xmlns:a16="http://schemas.microsoft.com/office/drawing/2014/main" id="{4987E1B1-F048-4051-A67B-5D99CCB1E24F}"/>
              </a:ext>
            </a:extLst>
          </p:cNvPr>
          <p:cNvSpPr>
            <a:spLocks noGrp="1"/>
          </p:cNvSpPr>
          <p:nvPr>
            <p:ph type="dt" sz="half" idx="10"/>
          </p:nvPr>
        </p:nvSpPr>
        <p:spPr>
          <a:xfrm>
            <a:off x="361663" y="6424590"/>
            <a:ext cx="2352507"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B566BA5F-5812-46EC-AFF6-793C0D919548}"/>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04087F23-E4C6-45BC-B469-F6CE89C2C75B}"/>
              </a:ext>
            </a:extLst>
          </p:cNvPr>
          <p:cNvSpPr>
            <a:spLocks noGrp="1"/>
          </p:cNvSpPr>
          <p:nvPr>
            <p:ph type="sldNum" sz="quarter" idx="12"/>
          </p:nvPr>
        </p:nvSpPr>
        <p:spPr/>
        <p:txBody>
          <a:bodyPr/>
          <a:lstStyle/>
          <a:p>
            <a:fld id="{D4CF1267-83A3-46AF-8A8E-304CD97637C5}" type="slidenum">
              <a:rPr lang="lt-LT" smtClean="0"/>
              <a:pPr/>
              <a:t>15</a:t>
            </a:fld>
            <a:endParaRPr lang="lt-LT"/>
          </a:p>
        </p:txBody>
      </p:sp>
      <p:sp>
        <p:nvSpPr>
          <p:cNvPr id="8" name="Turinio vietos rezervavimo ženklas 4">
            <a:extLst>
              <a:ext uri="{FF2B5EF4-FFF2-40B4-BE49-F238E27FC236}">
                <a16:creationId xmlns="" xmlns:a16="http://schemas.microsoft.com/office/drawing/2014/main" id="{FAD5A555-14D8-422C-99F4-58C0CC986E31}"/>
              </a:ext>
            </a:extLst>
          </p:cNvPr>
          <p:cNvSpPr txBox="1">
            <a:spLocks/>
          </p:cNvSpPr>
          <p:nvPr/>
        </p:nvSpPr>
        <p:spPr>
          <a:xfrm>
            <a:off x="4572000" y="1967670"/>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9" name="Turinio vietos rezervavimo ženklas 4">
            <a:extLst>
              <a:ext uri="{FF2B5EF4-FFF2-40B4-BE49-F238E27FC236}">
                <a16:creationId xmlns="" xmlns:a16="http://schemas.microsoft.com/office/drawing/2014/main" id="{B7BDD851-4042-47C9-8AFF-F76109A98C8E}"/>
              </a:ext>
            </a:extLst>
          </p:cNvPr>
          <p:cNvSpPr txBox="1">
            <a:spLocks/>
          </p:cNvSpPr>
          <p:nvPr/>
        </p:nvSpPr>
        <p:spPr>
          <a:xfrm>
            <a:off x="4982147" y="5061527"/>
            <a:ext cx="3173562" cy="960582"/>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72</a:t>
            </a:r>
            <a:r>
              <a:rPr lang="en-US" sz="2400" dirty="0">
                <a:latin typeface="+mj-lt"/>
              </a:rPr>
              <a:t>,</a:t>
            </a:r>
            <a:r>
              <a:rPr lang="lt-LT" sz="2400" dirty="0">
                <a:latin typeface="+mj-lt"/>
              </a:rPr>
              <a:t>0 </a:t>
            </a:r>
            <a:r>
              <a:rPr lang="en-US" sz="2400" dirty="0">
                <a:latin typeface="+mj-lt"/>
              </a:rPr>
              <a:t>% —</a:t>
            </a:r>
            <a:r>
              <a:rPr lang="lt-LT" sz="2400" dirty="0">
                <a:latin typeface="+mj-lt"/>
              </a:rPr>
              <a:t> ne</a:t>
            </a:r>
            <a:endParaRPr lang="en-US" sz="2400" dirty="0">
              <a:latin typeface="+mj-lt"/>
            </a:endParaRPr>
          </a:p>
          <a:p>
            <a:r>
              <a:rPr lang="lt-LT" sz="2400" dirty="0">
                <a:latin typeface="+mj-lt"/>
              </a:rPr>
              <a:t>8,0</a:t>
            </a:r>
            <a:r>
              <a:rPr lang="en-US" sz="2400" dirty="0">
                <a:latin typeface="+mj-lt"/>
              </a:rPr>
              <a:t> % — </a:t>
            </a:r>
            <a:r>
              <a:rPr lang="lt-LT" sz="2400" dirty="0">
                <a:latin typeface="+mj-lt"/>
              </a:rPr>
              <a:t>taip</a:t>
            </a:r>
          </a:p>
          <a:p>
            <a:r>
              <a:rPr lang="lt-LT" sz="2400" dirty="0">
                <a:latin typeface="+mj-lt"/>
              </a:rPr>
              <a:t>20,0</a:t>
            </a:r>
            <a:r>
              <a:rPr lang="en-US" sz="2400" dirty="0">
                <a:latin typeface="+mj-lt"/>
              </a:rPr>
              <a:t>% — </a:t>
            </a:r>
            <a:r>
              <a:rPr lang="lt-LT" sz="2400" dirty="0">
                <a:latin typeface="+mj-lt"/>
              </a:rPr>
              <a:t>kartais</a:t>
            </a:r>
          </a:p>
        </p:txBody>
      </p:sp>
      <p:pic>
        <p:nvPicPr>
          <p:cNvPr id="10" name="Paveikslėlis 9"/>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1664" y="2792294"/>
            <a:ext cx="4537676" cy="1905068"/>
          </a:xfrm>
          <a:prstGeom prst="rect">
            <a:avLst/>
          </a:prstGeom>
          <a:noFill/>
          <a:ln>
            <a:noFill/>
          </a:ln>
        </p:spPr>
      </p:pic>
      <p:pic>
        <p:nvPicPr>
          <p:cNvPr id="7" name="Paveikslėlis 6">
            <a:extLst>
              <a:ext uri="{FF2B5EF4-FFF2-40B4-BE49-F238E27FC236}">
                <a16:creationId xmlns="" xmlns:a16="http://schemas.microsoft.com/office/drawing/2014/main" id="{F3A1E296-89B1-4ECC-85D8-97D37905B39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77308" y="2782819"/>
            <a:ext cx="4570485" cy="1924017"/>
          </a:xfrm>
          <a:prstGeom prst="rect">
            <a:avLst/>
          </a:prstGeom>
          <a:noFill/>
          <a:ln>
            <a:noFill/>
          </a:ln>
        </p:spPr>
      </p:pic>
      <p:sp>
        <p:nvSpPr>
          <p:cNvPr id="11" name="Turinio vietos rezervavimo ženklas 4">
            <a:extLst>
              <a:ext uri="{FF2B5EF4-FFF2-40B4-BE49-F238E27FC236}">
                <a16:creationId xmlns="" xmlns:a16="http://schemas.microsoft.com/office/drawing/2014/main" id="{B7BDD851-4042-47C9-8AFF-F76109A98C8E}"/>
              </a:ext>
            </a:extLst>
          </p:cNvPr>
          <p:cNvSpPr txBox="1">
            <a:spLocks/>
          </p:cNvSpPr>
          <p:nvPr/>
        </p:nvSpPr>
        <p:spPr>
          <a:xfrm>
            <a:off x="904293" y="5114804"/>
            <a:ext cx="3021162" cy="907305"/>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57</a:t>
            </a:r>
            <a:r>
              <a:rPr lang="en-US" sz="2400" dirty="0">
                <a:latin typeface="+mj-lt"/>
              </a:rPr>
              <a:t>,</a:t>
            </a:r>
            <a:r>
              <a:rPr lang="lt-LT" sz="2400" dirty="0">
                <a:latin typeface="+mj-lt"/>
              </a:rPr>
              <a:t>7 </a:t>
            </a:r>
            <a:r>
              <a:rPr lang="en-US" sz="2400" dirty="0">
                <a:latin typeface="+mj-lt"/>
              </a:rPr>
              <a:t>% —</a:t>
            </a:r>
            <a:r>
              <a:rPr lang="lt-LT" sz="2400" dirty="0">
                <a:latin typeface="+mj-lt"/>
              </a:rPr>
              <a:t> ne</a:t>
            </a:r>
            <a:endParaRPr lang="en-US" sz="2400" dirty="0">
              <a:latin typeface="+mj-lt"/>
            </a:endParaRPr>
          </a:p>
          <a:p>
            <a:r>
              <a:rPr lang="lt-LT" sz="2400" dirty="0">
                <a:latin typeface="+mj-lt"/>
              </a:rPr>
              <a:t>11,9</a:t>
            </a:r>
            <a:r>
              <a:rPr lang="en-US" sz="2400" dirty="0">
                <a:latin typeface="+mj-lt"/>
              </a:rPr>
              <a:t> % — </a:t>
            </a:r>
            <a:r>
              <a:rPr lang="lt-LT" sz="2400" dirty="0">
                <a:latin typeface="+mj-lt"/>
              </a:rPr>
              <a:t>taip</a:t>
            </a:r>
          </a:p>
          <a:p>
            <a:r>
              <a:rPr lang="lt-LT" sz="2500" dirty="0">
                <a:latin typeface="+mj-lt"/>
              </a:rPr>
              <a:t>29,9</a:t>
            </a:r>
            <a:r>
              <a:rPr lang="en-US" sz="2500" dirty="0">
                <a:latin typeface="+mj-lt"/>
              </a:rPr>
              <a:t> % — </a:t>
            </a:r>
            <a:r>
              <a:rPr lang="lt-LT" sz="2500" dirty="0">
                <a:latin typeface="+mj-lt"/>
              </a:rPr>
              <a:t>kartais</a:t>
            </a:r>
          </a:p>
          <a:p>
            <a:endParaRPr lang="lt-LT" sz="2400" dirty="0">
              <a:latin typeface="+mj-lt"/>
            </a:endParaRPr>
          </a:p>
        </p:txBody>
      </p:sp>
      <p:sp>
        <p:nvSpPr>
          <p:cNvPr id="12" name="Turinio vietos rezervavimo ženklas 4">
            <a:extLst>
              <a:ext uri="{FF2B5EF4-FFF2-40B4-BE49-F238E27FC236}">
                <a16:creationId xmlns="" xmlns:a16="http://schemas.microsoft.com/office/drawing/2014/main" id="{FAD5A555-14D8-422C-99F4-58C0CC986E31}"/>
              </a:ext>
            </a:extLst>
          </p:cNvPr>
          <p:cNvSpPr txBox="1">
            <a:spLocks/>
          </p:cNvSpPr>
          <p:nvPr/>
        </p:nvSpPr>
        <p:spPr>
          <a:xfrm>
            <a:off x="995614" y="2054890"/>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Tree>
    <p:extLst>
      <p:ext uri="{BB962C8B-B14F-4D97-AF65-F5344CB8AC3E}">
        <p14:creationId xmlns:p14="http://schemas.microsoft.com/office/powerpoint/2010/main" val="982787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803A1EE0-1251-4194-8065-CE4A8160F603}"/>
              </a:ext>
            </a:extLst>
          </p:cNvPr>
          <p:cNvSpPr>
            <a:spLocks noGrp="1"/>
          </p:cNvSpPr>
          <p:nvPr>
            <p:ph type="title"/>
          </p:nvPr>
        </p:nvSpPr>
        <p:spPr>
          <a:xfrm>
            <a:off x="258097" y="605735"/>
            <a:ext cx="7632290" cy="1143000"/>
          </a:xfrm>
        </p:spPr>
        <p:txBody>
          <a:bodyPr>
            <a:noAutofit/>
          </a:bodyPr>
          <a:lstStyle/>
          <a:p>
            <a:r>
              <a:rPr lang="lt-LT" sz="3600" spc="10" dirty="0">
                <a:solidFill>
                  <a:srgbClr val="202124"/>
                </a:solidFill>
                <a:effectLst/>
                <a:ea typeface="Calibri" panose="020F0502020204030204" pitchFamily="34" charset="0"/>
                <a:cs typeface="Arial" panose="020B0604020202020204" pitchFamily="34" charset="0"/>
              </a:rPr>
              <a:t>Kokias programėles mokytojai naudoja savo pamokose (išvardina mokiniai)?</a:t>
            </a:r>
            <a:endParaRPr lang="lt-LT" sz="3600" dirty="0"/>
          </a:p>
        </p:txBody>
      </p:sp>
      <p:sp>
        <p:nvSpPr>
          <p:cNvPr id="3" name="Turinio vietos rezervavimo ženklas 2">
            <a:extLst>
              <a:ext uri="{FF2B5EF4-FFF2-40B4-BE49-F238E27FC236}">
                <a16:creationId xmlns="" xmlns:a16="http://schemas.microsoft.com/office/drawing/2014/main" id="{F8BD230D-47E1-4D07-BD63-6A8ADFE26CDB}"/>
              </a:ext>
            </a:extLst>
          </p:cNvPr>
          <p:cNvSpPr>
            <a:spLocks noGrp="1"/>
          </p:cNvSpPr>
          <p:nvPr>
            <p:ph idx="1"/>
          </p:nvPr>
        </p:nvSpPr>
        <p:spPr>
          <a:xfrm>
            <a:off x="539086" y="2918779"/>
            <a:ext cx="8065828" cy="2500777"/>
          </a:xfrm>
        </p:spPr>
        <p:txBody>
          <a:bodyPr/>
          <a:lstStyle/>
          <a:p>
            <a:pPr>
              <a:lnSpc>
                <a:spcPct val="107000"/>
              </a:lnSpc>
              <a:spcAft>
                <a:spcPts val="800"/>
              </a:spcAft>
            </a:pPr>
            <a:r>
              <a:rPr lang="lt-LT" sz="2800" dirty="0" err="1">
                <a:latin typeface="+mj-lt"/>
              </a:rPr>
              <a:t>Kahoot</a:t>
            </a:r>
            <a:r>
              <a:rPr lang="lt-LT" sz="2800" dirty="0">
                <a:latin typeface="+mj-lt"/>
              </a:rPr>
              <a:t>, Classroom, </a:t>
            </a:r>
            <a:r>
              <a:rPr lang="lt-LT" sz="2800" dirty="0" err="1">
                <a:latin typeface="+mj-lt"/>
              </a:rPr>
              <a:t>Liveworksheet</a:t>
            </a:r>
            <a:r>
              <a:rPr lang="lt-LT" sz="2800" dirty="0">
                <a:latin typeface="+mj-lt"/>
              </a:rPr>
              <a:t>, </a:t>
            </a:r>
            <a:r>
              <a:rPr lang="lt-LT" sz="2800" dirty="0" err="1">
                <a:latin typeface="+mj-lt"/>
              </a:rPr>
              <a:t>Eduka</a:t>
            </a:r>
            <a:r>
              <a:rPr lang="lt-LT" sz="2800" dirty="0">
                <a:latin typeface="+mj-lt"/>
              </a:rPr>
              <a:t> klasė, Tamo, </a:t>
            </a:r>
            <a:r>
              <a:rPr lang="lt-LT" sz="2800" dirty="0" err="1">
                <a:latin typeface="+mj-lt"/>
              </a:rPr>
              <a:t>Socrative</a:t>
            </a:r>
            <a:r>
              <a:rPr lang="lt-LT" sz="2800" dirty="0">
                <a:latin typeface="+mj-lt"/>
              </a:rPr>
              <a:t>, </a:t>
            </a:r>
            <a:r>
              <a:rPr lang="lt-LT" sz="2800" dirty="0" err="1">
                <a:latin typeface="+mj-lt"/>
              </a:rPr>
              <a:t>Padlet</a:t>
            </a:r>
            <a:r>
              <a:rPr lang="lt-LT" sz="2800" dirty="0">
                <a:latin typeface="+mj-lt"/>
              </a:rPr>
              <a:t>, </a:t>
            </a:r>
            <a:r>
              <a:rPr lang="lt-LT" sz="2800" dirty="0" err="1">
                <a:latin typeface="+mj-lt"/>
              </a:rPr>
              <a:t>Oxford</a:t>
            </a:r>
            <a:r>
              <a:rPr lang="lt-LT" sz="2800" dirty="0">
                <a:latin typeface="+mj-lt"/>
              </a:rPr>
              <a:t>, Slido, Power Point, Gmail, </a:t>
            </a:r>
            <a:r>
              <a:rPr lang="lt-LT" sz="2800" dirty="0" err="1">
                <a:latin typeface="+mj-lt"/>
              </a:rPr>
              <a:t>Qiuz</a:t>
            </a:r>
            <a:r>
              <a:rPr lang="lt-LT" sz="2800" dirty="0">
                <a:latin typeface="+mj-lt"/>
              </a:rPr>
              <a:t>, </a:t>
            </a:r>
            <a:r>
              <a:rPr lang="lt-LT" sz="2800" dirty="0" err="1">
                <a:latin typeface="+mj-lt"/>
              </a:rPr>
              <a:t>Quizziz</a:t>
            </a:r>
            <a:r>
              <a:rPr lang="lt-LT" sz="2800" dirty="0">
                <a:latin typeface="+mj-lt"/>
              </a:rPr>
              <a:t>, virtualūs žemėlapiai, Word, </a:t>
            </a:r>
            <a:r>
              <a:rPr lang="lt-LT" sz="2800" dirty="0" err="1">
                <a:latin typeface="+mj-lt"/>
              </a:rPr>
              <a:t>Youtube</a:t>
            </a:r>
            <a:r>
              <a:rPr lang="lt-LT" sz="2800" dirty="0">
                <a:latin typeface="+mj-lt"/>
              </a:rPr>
              <a:t>, </a:t>
            </a:r>
            <a:r>
              <a:rPr lang="lt-LT" sz="2800" dirty="0" err="1">
                <a:latin typeface="+mj-lt"/>
              </a:rPr>
              <a:t>Maps</a:t>
            </a:r>
            <a:r>
              <a:rPr lang="lt-LT" sz="2800" dirty="0">
                <a:latin typeface="+mj-lt"/>
              </a:rPr>
              <a:t>, 3D </a:t>
            </a:r>
            <a:r>
              <a:rPr lang="lt-LT" sz="2800" dirty="0" smtClean="0">
                <a:latin typeface="+mj-lt"/>
              </a:rPr>
              <a:t>piešimas.</a:t>
            </a:r>
            <a:endParaRPr lang="lt-LT" sz="2800" dirty="0">
              <a:latin typeface="+mj-lt"/>
            </a:endParaRPr>
          </a:p>
          <a:p>
            <a:endParaRPr lang="lt-LT" dirty="0"/>
          </a:p>
        </p:txBody>
      </p:sp>
      <p:sp>
        <p:nvSpPr>
          <p:cNvPr id="4" name="Datos vietos rezervavimo ženklas 3">
            <a:extLst>
              <a:ext uri="{FF2B5EF4-FFF2-40B4-BE49-F238E27FC236}">
                <a16:creationId xmlns="" xmlns:a16="http://schemas.microsoft.com/office/drawing/2014/main" id="{847716E8-B668-4208-BCB3-33A1DFAB7FB5}"/>
              </a:ext>
            </a:extLst>
          </p:cNvPr>
          <p:cNvSpPr>
            <a:spLocks noGrp="1"/>
          </p:cNvSpPr>
          <p:nvPr>
            <p:ph type="dt" sz="half" idx="10"/>
          </p:nvPr>
        </p:nvSpPr>
        <p:spPr>
          <a:xfrm>
            <a:off x="361663" y="6424590"/>
            <a:ext cx="2475879" cy="365125"/>
          </a:xfrm>
        </p:spPr>
        <p:txBody>
          <a:bodyPr/>
          <a:lstStyle/>
          <a:p>
            <a:fld id="{C2FEE33A-5784-431D-8458-535F83FF29F1}" type="datetime4">
              <a:rPr lang="lt-LT" smtClean="0"/>
              <a:t>2022 m. rugsėjo 14 d.</a:t>
            </a:fld>
            <a:endParaRPr lang="lt-LT"/>
          </a:p>
        </p:txBody>
      </p:sp>
      <p:sp>
        <p:nvSpPr>
          <p:cNvPr id="5" name="Poraštės vietos rezervavimo ženklas 4">
            <a:extLst>
              <a:ext uri="{FF2B5EF4-FFF2-40B4-BE49-F238E27FC236}">
                <a16:creationId xmlns="" xmlns:a16="http://schemas.microsoft.com/office/drawing/2014/main" id="{E31D60DB-0D4F-4507-9126-72019E6A7159}"/>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32D1E21D-0565-4339-B228-C10DB1865CCD}"/>
              </a:ext>
            </a:extLst>
          </p:cNvPr>
          <p:cNvSpPr>
            <a:spLocks noGrp="1"/>
          </p:cNvSpPr>
          <p:nvPr>
            <p:ph type="sldNum" sz="quarter" idx="12"/>
          </p:nvPr>
        </p:nvSpPr>
        <p:spPr/>
        <p:txBody>
          <a:bodyPr/>
          <a:lstStyle/>
          <a:p>
            <a:fld id="{D4CF1267-83A3-46AF-8A8E-304CD97637C5}" type="slidenum">
              <a:rPr lang="lt-LT" smtClean="0"/>
              <a:pPr/>
              <a:t>16</a:t>
            </a:fld>
            <a:endParaRPr lang="lt-LT"/>
          </a:p>
        </p:txBody>
      </p:sp>
    </p:spTree>
    <p:extLst>
      <p:ext uri="{BB962C8B-B14F-4D97-AF65-F5344CB8AC3E}">
        <p14:creationId xmlns:p14="http://schemas.microsoft.com/office/powerpoint/2010/main" val="137853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2AFE06E8-5C08-485C-A560-227F066177AF}"/>
              </a:ext>
            </a:extLst>
          </p:cNvPr>
          <p:cNvSpPr>
            <a:spLocks noGrp="1"/>
          </p:cNvSpPr>
          <p:nvPr>
            <p:ph type="title"/>
          </p:nvPr>
        </p:nvSpPr>
        <p:spPr/>
        <p:txBody>
          <a:bodyPr/>
          <a:lstStyle/>
          <a:p>
            <a:r>
              <a:rPr lang="lt-LT" dirty="0"/>
              <a:t>Išteklių panaudojimas </a:t>
            </a:r>
          </a:p>
        </p:txBody>
      </p:sp>
      <p:sp>
        <p:nvSpPr>
          <p:cNvPr id="4" name="Datos vietos rezervavimo ženklas 3">
            <a:extLst>
              <a:ext uri="{FF2B5EF4-FFF2-40B4-BE49-F238E27FC236}">
                <a16:creationId xmlns="" xmlns:a16="http://schemas.microsoft.com/office/drawing/2014/main" id="{79080CAE-5F72-4FB7-A5A0-896F85D59824}"/>
              </a:ext>
            </a:extLst>
          </p:cNvPr>
          <p:cNvSpPr>
            <a:spLocks noGrp="1"/>
          </p:cNvSpPr>
          <p:nvPr>
            <p:ph type="dt" sz="half" idx="10"/>
          </p:nvPr>
        </p:nvSpPr>
        <p:spPr>
          <a:xfrm>
            <a:off x="361664" y="6424590"/>
            <a:ext cx="2417822" cy="365125"/>
          </a:xfrm>
        </p:spPr>
        <p:txBody>
          <a:bodyPr/>
          <a:lstStyle/>
          <a:p>
            <a:fld id="{C2FEE33A-5784-431D-8458-535F83FF29F1}" type="datetime4">
              <a:rPr lang="lt-LT" smtClean="0"/>
              <a:t>2022 m. rugsėjo 14 d.</a:t>
            </a:fld>
            <a:endParaRPr lang="lt-LT"/>
          </a:p>
        </p:txBody>
      </p:sp>
      <p:sp>
        <p:nvSpPr>
          <p:cNvPr id="5" name="Poraštės vietos rezervavimo ženklas 4">
            <a:extLst>
              <a:ext uri="{FF2B5EF4-FFF2-40B4-BE49-F238E27FC236}">
                <a16:creationId xmlns="" xmlns:a16="http://schemas.microsoft.com/office/drawing/2014/main" id="{A8EB748D-A032-44C0-87B0-9F5432581A3F}"/>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28C5EA27-41CB-4D98-9BFA-2AAD49214AB8}"/>
              </a:ext>
            </a:extLst>
          </p:cNvPr>
          <p:cNvSpPr>
            <a:spLocks noGrp="1"/>
          </p:cNvSpPr>
          <p:nvPr>
            <p:ph type="sldNum" sz="quarter" idx="12"/>
          </p:nvPr>
        </p:nvSpPr>
        <p:spPr/>
        <p:txBody>
          <a:bodyPr/>
          <a:lstStyle/>
          <a:p>
            <a:fld id="{D4CF1267-83A3-46AF-8A8E-304CD97637C5}" type="slidenum">
              <a:rPr lang="lt-LT" smtClean="0"/>
              <a:pPr/>
              <a:t>17</a:t>
            </a:fld>
            <a:endParaRPr lang="lt-LT"/>
          </a:p>
        </p:txBody>
      </p:sp>
      <p:pic>
        <p:nvPicPr>
          <p:cNvPr id="7" name="Paveikslėlis 6">
            <a:extLst>
              <a:ext uri="{FF2B5EF4-FFF2-40B4-BE49-F238E27FC236}">
                <a16:creationId xmlns="" xmlns:a16="http://schemas.microsoft.com/office/drawing/2014/main" id="{1568F85F-C74B-45E7-BC6B-DA3513A1F7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91640" y="2565718"/>
            <a:ext cx="5760720" cy="2613660"/>
          </a:xfrm>
          <a:prstGeom prst="rect">
            <a:avLst/>
          </a:prstGeom>
          <a:noFill/>
          <a:ln>
            <a:noFill/>
          </a:ln>
        </p:spPr>
      </p:pic>
      <p:sp>
        <p:nvSpPr>
          <p:cNvPr id="8" name="Turinio vietos rezervavimo ženklas 4">
            <a:extLst>
              <a:ext uri="{FF2B5EF4-FFF2-40B4-BE49-F238E27FC236}">
                <a16:creationId xmlns="" xmlns:a16="http://schemas.microsoft.com/office/drawing/2014/main" id="{60E248CA-B566-4931-B1F1-9C52B4FFAFB2}"/>
              </a:ext>
            </a:extLst>
          </p:cNvPr>
          <p:cNvSpPr txBox="1">
            <a:spLocks/>
          </p:cNvSpPr>
          <p:nvPr/>
        </p:nvSpPr>
        <p:spPr>
          <a:xfrm>
            <a:off x="2552131" y="1969520"/>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9" name="Turinio vietos rezervavimo ženklas 4">
            <a:extLst>
              <a:ext uri="{FF2B5EF4-FFF2-40B4-BE49-F238E27FC236}">
                <a16:creationId xmlns="" xmlns:a16="http://schemas.microsoft.com/office/drawing/2014/main" id="{11AF688B-A846-42DB-92DF-5CF38DE5A921}"/>
              </a:ext>
            </a:extLst>
          </p:cNvPr>
          <p:cNvSpPr txBox="1">
            <a:spLocks/>
          </p:cNvSpPr>
          <p:nvPr/>
        </p:nvSpPr>
        <p:spPr>
          <a:xfrm>
            <a:off x="4679622" y="4324491"/>
            <a:ext cx="2772738" cy="854887"/>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40</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22,0</a:t>
            </a:r>
            <a:r>
              <a:rPr lang="en-US" sz="2400" dirty="0">
                <a:latin typeface="+mj-lt"/>
              </a:rPr>
              <a:t> % — </a:t>
            </a:r>
            <a:r>
              <a:rPr lang="lt-LT" sz="2400" dirty="0">
                <a:latin typeface="+mj-lt"/>
              </a:rPr>
              <a:t>ne</a:t>
            </a:r>
          </a:p>
          <a:p>
            <a:r>
              <a:rPr lang="lt-LT" sz="2400" dirty="0">
                <a:latin typeface="+mj-lt"/>
              </a:rPr>
              <a:t>38,0 </a:t>
            </a:r>
            <a:r>
              <a:rPr lang="en-US" sz="2400" dirty="0"/>
              <a:t>% — </a:t>
            </a:r>
            <a:r>
              <a:rPr lang="lt-LT" sz="2400" dirty="0"/>
              <a:t>kartais</a:t>
            </a:r>
          </a:p>
          <a:p>
            <a:endParaRPr lang="lt-LT" sz="2400" dirty="0">
              <a:latin typeface="+mj-lt"/>
            </a:endParaRPr>
          </a:p>
        </p:txBody>
      </p:sp>
    </p:spTree>
    <p:extLst>
      <p:ext uri="{BB962C8B-B14F-4D97-AF65-F5344CB8AC3E}">
        <p14:creationId xmlns:p14="http://schemas.microsoft.com/office/powerpoint/2010/main" val="349917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aveikslėlis 14">
            <a:extLst>
              <a:ext uri="{FF2B5EF4-FFF2-40B4-BE49-F238E27FC236}">
                <a16:creationId xmlns="" xmlns:a16="http://schemas.microsoft.com/office/drawing/2014/main" id="{556BD06D-9661-409B-AC42-674B34780BE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1102" y="2453273"/>
            <a:ext cx="4284958" cy="1803820"/>
          </a:xfrm>
          <a:prstGeom prst="rect">
            <a:avLst/>
          </a:prstGeom>
          <a:noFill/>
          <a:ln>
            <a:noFill/>
          </a:ln>
        </p:spPr>
      </p:pic>
      <p:sp>
        <p:nvSpPr>
          <p:cNvPr id="2" name="Pavadinimas 1">
            <a:extLst>
              <a:ext uri="{FF2B5EF4-FFF2-40B4-BE49-F238E27FC236}">
                <a16:creationId xmlns="" xmlns:a16="http://schemas.microsoft.com/office/drawing/2014/main" id="{658042CE-9E45-497A-BA82-4FDAD5175B01}"/>
              </a:ext>
            </a:extLst>
          </p:cNvPr>
          <p:cNvSpPr>
            <a:spLocks noGrp="1"/>
          </p:cNvSpPr>
          <p:nvPr>
            <p:ph type="title"/>
          </p:nvPr>
        </p:nvSpPr>
        <p:spPr>
          <a:xfrm>
            <a:off x="247979" y="552355"/>
            <a:ext cx="7772400" cy="1143000"/>
          </a:xfrm>
        </p:spPr>
        <p:txBody>
          <a:bodyPr>
            <a:noAutofit/>
          </a:bodyPr>
          <a:lstStyle/>
          <a:p>
            <a:r>
              <a:rPr lang="lt-LT" sz="3200" dirty="0"/>
              <a:t>Ar mokykloje turima įranga ir priemonės atitinka mokinių ir mokytojų poreikius?</a:t>
            </a:r>
          </a:p>
        </p:txBody>
      </p:sp>
      <p:sp>
        <p:nvSpPr>
          <p:cNvPr id="4" name="Datos vietos rezervavimo ženklas 3">
            <a:extLst>
              <a:ext uri="{FF2B5EF4-FFF2-40B4-BE49-F238E27FC236}">
                <a16:creationId xmlns="" xmlns:a16="http://schemas.microsoft.com/office/drawing/2014/main" id="{651A979E-8B50-4810-8658-160C85D94AAC}"/>
              </a:ext>
            </a:extLst>
          </p:cNvPr>
          <p:cNvSpPr>
            <a:spLocks noGrp="1"/>
          </p:cNvSpPr>
          <p:nvPr>
            <p:ph type="dt" sz="half" idx="10"/>
          </p:nvPr>
        </p:nvSpPr>
        <p:spPr>
          <a:xfrm>
            <a:off x="361663" y="6424590"/>
            <a:ext cx="2352507" cy="365125"/>
          </a:xfrm>
        </p:spPr>
        <p:txBody>
          <a:bodyPr/>
          <a:lstStyle/>
          <a:p>
            <a:fld id="{C2FEE33A-5784-431D-8458-535F83FF29F1}" type="datetime4">
              <a:rPr lang="lt-LT" smtClean="0"/>
              <a:t>2022 m. rugsėjo 14 d.</a:t>
            </a:fld>
            <a:endParaRPr lang="lt-LT"/>
          </a:p>
        </p:txBody>
      </p:sp>
      <p:sp>
        <p:nvSpPr>
          <p:cNvPr id="5" name="Poraštės vietos rezervavimo ženklas 4">
            <a:extLst>
              <a:ext uri="{FF2B5EF4-FFF2-40B4-BE49-F238E27FC236}">
                <a16:creationId xmlns="" xmlns:a16="http://schemas.microsoft.com/office/drawing/2014/main" id="{A27EC4B1-2FEF-4501-AC4A-4161DE4F070A}"/>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CCBDF712-DB58-4FA6-B29A-911B97906275}"/>
              </a:ext>
            </a:extLst>
          </p:cNvPr>
          <p:cNvSpPr>
            <a:spLocks noGrp="1"/>
          </p:cNvSpPr>
          <p:nvPr>
            <p:ph type="sldNum" sz="quarter" idx="12"/>
          </p:nvPr>
        </p:nvSpPr>
        <p:spPr/>
        <p:txBody>
          <a:bodyPr/>
          <a:lstStyle/>
          <a:p>
            <a:fld id="{D4CF1267-83A3-46AF-8A8E-304CD97637C5}" type="slidenum">
              <a:rPr lang="lt-LT" smtClean="0"/>
              <a:pPr/>
              <a:t>18</a:t>
            </a:fld>
            <a:endParaRPr lang="lt-LT"/>
          </a:p>
        </p:txBody>
      </p:sp>
      <p:sp>
        <p:nvSpPr>
          <p:cNvPr id="9" name="Turinio vietos rezervavimo ženklas 4">
            <a:extLst>
              <a:ext uri="{FF2B5EF4-FFF2-40B4-BE49-F238E27FC236}">
                <a16:creationId xmlns="" xmlns:a16="http://schemas.microsoft.com/office/drawing/2014/main" id="{C2F6CBA2-426E-4942-A1B4-51CC1F95737A}"/>
              </a:ext>
            </a:extLst>
          </p:cNvPr>
          <p:cNvSpPr txBox="1">
            <a:spLocks/>
          </p:cNvSpPr>
          <p:nvPr/>
        </p:nvSpPr>
        <p:spPr>
          <a:xfrm>
            <a:off x="661579" y="1842757"/>
            <a:ext cx="3781102" cy="639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1" name="Turinio vietos rezervavimo ženklas 4">
            <a:extLst>
              <a:ext uri="{FF2B5EF4-FFF2-40B4-BE49-F238E27FC236}">
                <a16:creationId xmlns="" xmlns:a16="http://schemas.microsoft.com/office/drawing/2014/main" id="{3D0D4CE3-6E6E-4868-B9D2-CD3780533E89}"/>
              </a:ext>
            </a:extLst>
          </p:cNvPr>
          <p:cNvSpPr txBox="1">
            <a:spLocks/>
          </p:cNvSpPr>
          <p:nvPr/>
        </p:nvSpPr>
        <p:spPr>
          <a:xfrm>
            <a:off x="4772011" y="1755112"/>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4" name="Turinio vietos rezervavimo ženklas 4">
            <a:extLst>
              <a:ext uri="{FF2B5EF4-FFF2-40B4-BE49-F238E27FC236}">
                <a16:creationId xmlns="" xmlns:a16="http://schemas.microsoft.com/office/drawing/2014/main" id="{A3C3CFFA-756D-4435-A96D-092B29848DB4}"/>
              </a:ext>
            </a:extLst>
          </p:cNvPr>
          <p:cNvSpPr txBox="1">
            <a:spLocks/>
          </p:cNvSpPr>
          <p:nvPr/>
        </p:nvSpPr>
        <p:spPr>
          <a:xfrm>
            <a:off x="697805" y="4231459"/>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72</a:t>
            </a:r>
            <a:r>
              <a:rPr lang="en-US" sz="2400" dirty="0">
                <a:latin typeface="+mj-lt"/>
              </a:rPr>
              <a:t>,</a:t>
            </a:r>
            <a:r>
              <a:rPr lang="lt-LT" sz="2400" dirty="0">
                <a:latin typeface="+mj-lt"/>
              </a:rPr>
              <a:t>1 </a:t>
            </a:r>
            <a:r>
              <a:rPr lang="en-US" sz="2400" dirty="0">
                <a:latin typeface="+mj-lt"/>
              </a:rPr>
              <a:t>% —</a:t>
            </a:r>
            <a:r>
              <a:rPr lang="lt-LT" sz="2400" dirty="0">
                <a:latin typeface="+mj-lt"/>
              </a:rPr>
              <a:t> taip</a:t>
            </a:r>
            <a:endParaRPr lang="en-US" sz="2400" dirty="0">
              <a:latin typeface="+mj-lt"/>
            </a:endParaRPr>
          </a:p>
          <a:p>
            <a:r>
              <a:rPr lang="lt-LT" sz="2400" dirty="0">
                <a:latin typeface="+mj-lt"/>
              </a:rPr>
              <a:t>20,8</a:t>
            </a:r>
            <a:r>
              <a:rPr lang="en-US" sz="2400" dirty="0">
                <a:latin typeface="+mj-lt"/>
              </a:rPr>
              <a:t> % — </a:t>
            </a:r>
            <a:r>
              <a:rPr lang="lt-LT" sz="2400" dirty="0">
                <a:latin typeface="+mj-lt"/>
              </a:rPr>
              <a:t>kartais</a:t>
            </a:r>
          </a:p>
        </p:txBody>
      </p:sp>
      <p:pic>
        <p:nvPicPr>
          <p:cNvPr id="10" name="Paveikslėlis 9">
            <a:extLst>
              <a:ext uri="{FF2B5EF4-FFF2-40B4-BE49-F238E27FC236}">
                <a16:creationId xmlns="" xmlns:a16="http://schemas.microsoft.com/office/drawing/2014/main" id="{B4631B31-B14A-4C98-ADE4-E0C4AAB4A929}"/>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3040" y="4404865"/>
            <a:ext cx="4181125" cy="1760110"/>
          </a:xfrm>
          <a:prstGeom prst="rect">
            <a:avLst/>
          </a:prstGeom>
          <a:noFill/>
          <a:ln>
            <a:noFill/>
          </a:ln>
        </p:spPr>
      </p:pic>
      <p:pic>
        <p:nvPicPr>
          <p:cNvPr id="13" name="Paveikslėlis 12">
            <a:extLst>
              <a:ext uri="{FF2B5EF4-FFF2-40B4-BE49-F238E27FC236}">
                <a16:creationId xmlns="" xmlns:a16="http://schemas.microsoft.com/office/drawing/2014/main" id="{0EE232C0-F4DA-4FE2-9B86-DAFEE22C819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4701" y="2438789"/>
            <a:ext cx="4367310" cy="1838487"/>
          </a:xfrm>
          <a:prstGeom prst="rect">
            <a:avLst/>
          </a:prstGeom>
          <a:noFill/>
          <a:ln>
            <a:noFill/>
          </a:ln>
        </p:spPr>
      </p:pic>
      <p:sp>
        <p:nvSpPr>
          <p:cNvPr id="12" name="Turinio vietos rezervavimo ženklas 4">
            <a:extLst>
              <a:ext uri="{FF2B5EF4-FFF2-40B4-BE49-F238E27FC236}">
                <a16:creationId xmlns="" xmlns:a16="http://schemas.microsoft.com/office/drawing/2014/main" id="{C1380CAF-24B2-4200-9466-6EC357B5C741}"/>
              </a:ext>
            </a:extLst>
          </p:cNvPr>
          <p:cNvSpPr txBox="1">
            <a:spLocks/>
          </p:cNvSpPr>
          <p:nvPr/>
        </p:nvSpPr>
        <p:spPr>
          <a:xfrm>
            <a:off x="2365434" y="5256485"/>
            <a:ext cx="3781102" cy="11058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44,0 </a:t>
            </a:r>
            <a:r>
              <a:rPr lang="en-US" sz="2400" dirty="0">
                <a:latin typeface="+mj-lt"/>
              </a:rPr>
              <a:t>% —</a:t>
            </a:r>
            <a:r>
              <a:rPr lang="lt-LT" sz="2400" dirty="0">
                <a:latin typeface="+mj-lt"/>
              </a:rPr>
              <a:t> taip</a:t>
            </a:r>
            <a:endParaRPr lang="en-US" sz="2400" dirty="0">
              <a:latin typeface="+mj-lt"/>
            </a:endParaRPr>
          </a:p>
          <a:p>
            <a:r>
              <a:rPr lang="lt-LT" sz="2400" dirty="0">
                <a:latin typeface="+mj-lt"/>
              </a:rPr>
              <a:t>1</a:t>
            </a:r>
            <a:r>
              <a:rPr lang="en-US" sz="2400" dirty="0">
                <a:latin typeface="+mj-lt"/>
              </a:rPr>
              <a:t>2</a:t>
            </a:r>
            <a:r>
              <a:rPr lang="lt-LT" sz="2400" dirty="0">
                <a:latin typeface="+mj-lt"/>
              </a:rPr>
              <a:t>,0</a:t>
            </a:r>
            <a:r>
              <a:rPr lang="en-US" sz="2400" dirty="0">
                <a:latin typeface="+mj-lt"/>
              </a:rPr>
              <a:t> % — </a:t>
            </a:r>
            <a:r>
              <a:rPr lang="lt-LT" sz="2400" dirty="0">
                <a:latin typeface="+mj-lt"/>
              </a:rPr>
              <a:t>ne</a:t>
            </a:r>
          </a:p>
          <a:p>
            <a:r>
              <a:rPr lang="lt-LT" sz="2400" dirty="0">
                <a:latin typeface="+mj-lt"/>
              </a:rPr>
              <a:t>38,0</a:t>
            </a:r>
            <a:r>
              <a:rPr lang="en-US" sz="2400" dirty="0">
                <a:latin typeface="+mj-lt"/>
              </a:rPr>
              <a:t> % — </a:t>
            </a:r>
            <a:r>
              <a:rPr lang="lt-LT" sz="2400" dirty="0">
                <a:latin typeface="+mj-lt"/>
              </a:rPr>
              <a:t>kartais</a:t>
            </a:r>
          </a:p>
          <a:p>
            <a:endParaRPr lang="lt-LT" sz="2400" dirty="0">
              <a:latin typeface="+mj-lt"/>
            </a:endParaRPr>
          </a:p>
        </p:txBody>
      </p:sp>
      <p:sp>
        <p:nvSpPr>
          <p:cNvPr id="16" name="Turinio vietos rezervavimo ženklas 4">
            <a:extLst>
              <a:ext uri="{FF2B5EF4-FFF2-40B4-BE49-F238E27FC236}">
                <a16:creationId xmlns="" xmlns:a16="http://schemas.microsoft.com/office/drawing/2014/main" id="{1D9BA2C8-E68D-43DF-BA69-A3F8AC472186}"/>
              </a:ext>
            </a:extLst>
          </p:cNvPr>
          <p:cNvSpPr txBox="1">
            <a:spLocks/>
          </p:cNvSpPr>
          <p:nvPr/>
        </p:nvSpPr>
        <p:spPr>
          <a:xfrm>
            <a:off x="6039617" y="3827164"/>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56,0 </a:t>
            </a:r>
            <a:r>
              <a:rPr lang="en-US" sz="2400" dirty="0">
                <a:latin typeface="+mj-lt"/>
              </a:rPr>
              <a:t>% —</a:t>
            </a:r>
            <a:r>
              <a:rPr lang="lt-LT" sz="2400" dirty="0">
                <a:latin typeface="+mj-lt"/>
              </a:rPr>
              <a:t> iš dalies</a:t>
            </a:r>
            <a:endParaRPr lang="en-US" sz="2400" dirty="0">
              <a:latin typeface="+mj-lt"/>
            </a:endParaRPr>
          </a:p>
          <a:p>
            <a:r>
              <a:rPr lang="lt-LT" sz="2400" dirty="0">
                <a:latin typeface="+mj-lt"/>
              </a:rPr>
              <a:t>40,0</a:t>
            </a:r>
            <a:r>
              <a:rPr lang="en-US" sz="2400" dirty="0">
                <a:latin typeface="+mj-lt"/>
              </a:rPr>
              <a:t> % — </a:t>
            </a:r>
            <a:r>
              <a:rPr lang="lt-LT" sz="2400" dirty="0">
                <a:latin typeface="+mj-lt"/>
              </a:rPr>
              <a:t>taip</a:t>
            </a:r>
          </a:p>
        </p:txBody>
      </p:sp>
    </p:spTree>
    <p:extLst>
      <p:ext uri="{BB962C8B-B14F-4D97-AF65-F5344CB8AC3E}">
        <p14:creationId xmlns:p14="http://schemas.microsoft.com/office/powerpoint/2010/main" val="3291652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658042CE-9E45-497A-BA82-4FDAD5175B01}"/>
              </a:ext>
            </a:extLst>
          </p:cNvPr>
          <p:cNvSpPr>
            <a:spLocks noGrp="1"/>
          </p:cNvSpPr>
          <p:nvPr>
            <p:ph type="title"/>
          </p:nvPr>
        </p:nvSpPr>
        <p:spPr/>
        <p:txBody>
          <a:bodyPr>
            <a:normAutofit/>
          </a:bodyPr>
          <a:lstStyle/>
          <a:p>
            <a:r>
              <a:rPr lang="lt-LT" sz="3200" dirty="0"/>
              <a:t>Aš pats kuriu virtualias mokymo </a:t>
            </a:r>
            <a:r>
              <a:rPr lang="lt-LT" sz="3200" dirty="0" smtClean="0"/>
              <a:t>priemones</a:t>
            </a:r>
            <a:endParaRPr lang="lt-LT" sz="3200" dirty="0"/>
          </a:p>
        </p:txBody>
      </p:sp>
      <p:sp>
        <p:nvSpPr>
          <p:cNvPr id="4" name="Datos vietos rezervavimo ženklas 3">
            <a:extLst>
              <a:ext uri="{FF2B5EF4-FFF2-40B4-BE49-F238E27FC236}">
                <a16:creationId xmlns="" xmlns:a16="http://schemas.microsoft.com/office/drawing/2014/main" id="{651A979E-8B50-4810-8658-160C85D94AAC}"/>
              </a:ext>
            </a:extLst>
          </p:cNvPr>
          <p:cNvSpPr>
            <a:spLocks noGrp="1"/>
          </p:cNvSpPr>
          <p:nvPr>
            <p:ph type="dt" sz="half" idx="10"/>
          </p:nvPr>
        </p:nvSpPr>
        <p:spPr>
          <a:xfrm>
            <a:off x="361664" y="6424590"/>
            <a:ext cx="2367022"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A27EC4B1-2FEF-4501-AC4A-4161DE4F070A}"/>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CCBDF712-DB58-4FA6-B29A-911B97906275}"/>
              </a:ext>
            </a:extLst>
          </p:cNvPr>
          <p:cNvSpPr>
            <a:spLocks noGrp="1"/>
          </p:cNvSpPr>
          <p:nvPr>
            <p:ph type="sldNum" sz="quarter" idx="12"/>
          </p:nvPr>
        </p:nvSpPr>
        <p:spPr/>
        <p:txBody>
          <a:bodyPr/>
          <a:lstStyle/>
          <a:p>
            <a:fld id="{D4CF1267-83A3-46AF-8A8E-304CD97637C5}" type="slidenum">
              <a:rPr lang="lt-LT" smtClean="0"/>
              <a:pPr/>
              <a:t>19</a:t>
            </a:fld>
            <a:endParaRPr lang="lt-LT"/>
          </a:p>
        </p:txBody>
      </p:sp>
      <p:sp>
        <p:nvSpPr>
          <p:cNvPr id="11" name="Turinio vietos rezervavimo ženklas 4">
            <a:extLst>
              <a:ext uri="{FF2B5EF4-FFF2-40B4-BE49-F238E27FC236}">
                <a16:creationId xmlns="" xmlns:a16="http://schemas.microsoft.com/office/drawing/2014/main" id="{3D0D4CE3-6E6E-4868-B9D2-CD3780533E89}"/>
              </a:ext>
            </a:extLst>
          </p:cNvPr>
          <p:cNvSpPr txBox="1">
            <a:spLocks/>
          </p:cNvSpPr>
          <p:nvPr/>
        </p:nvSpPr>
        <p:spPr>
          <a:xfrm>
            <a:off x="2886165" y="1844805"/>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pic>
        <p:nvPicPr>
          <p:cNvPr id="9" name="Paveikslėlis 8"/>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8464" y="2438560"/>
            <a:ext cx="5760720" cy="2425065"/>
          </a:xfrm>
          <a:prstGeom prst="rect">
            <a:avLst/>
          </a:prstGeom>
          <a:noFill/>
          <a:ln>
            <a:noFill/>
          </a:ln>
        </p:spPr>
      </p:pic>
      <p:sp>
        <p:nvSpPr>
          <p:cNvPr id="13" name="Turinio vietos rezervavimo ženklas 4">
            <a:extLst>
              <a:ext uri="{FF2B5EF4-FFF2-40B4-BE49-F238E27FC236}">
                <a16:creationId xmlns="" xmlns:a16="http://schemas.microsoft.com/office/drawing/2014/main" id="{8C371DDA-7643-4F56-8766-5BDF71ABBB23}"/>
              </a:ext>
            </a:extLst>
          </p:cNvPr>
          <p:cNvSpPr txBox="1">
            <a:spLocks/>
          </p:cNvSpPr>
          <p:nvPr/>
        </p:nvSpPr>
        <p:spPr>
          <a:xfrm>
            <a:off x="2860802" y="4950336"/>
            <a:ext cx="3781102" cy="13554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20</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40,0</a:t>
            </a:r>
            <a:r>
              <a:rPr lang="en-US" sz="2400" dirty="0">
                <a:latin typeface="+mj-lt"/>
              </a:rPr>
              <a:t> % — </a:t>
            </a:r>
            <a:r>
              <a:rPr lang="lt-LT" sz="2400" dirty="0">
                <a:latin typeface="+mj-lt"/>
              </a:rPr>
              <a:t>ne</a:t>
            </a:r>
          </a:p>
          <a:p>
            <a:r>
              <a:rPr lang="lt-LT" sz="2400" dirty="0">
                <a:latin typeface="+mj-lt"/>
              </a:rPr>
              <a:t>40,0</a:t>
            </a:r>
            <a:r>
              <a:rPr lang="en-US" sz="2400" dirty="0">
                <a:latin typeface="+mj-lt"/>
              </a:rPr>
              <a:t> % — </a:t>
            </a:r>
            <a:r>
              <a:rPr lang="lt-LT" sz="2400" dirty="0">
                <a:latin typeface="+mj-lt"/>
              </a:rPr>
              <a:t>kartais</a:t>
            </a:r>
          </a:p>
          <a:p>
            <a:endParaRPr lang="lt-LT" sz="2400" dirty="0">
              <a:latin typeface="+mj-lt"/>
            </a:endParaRPr>
          </a:p>
        </p:txBody>
      </p:sp>
    </p:spTree>
    <p:extLst>
      <p:ext uri="{BB962C8B-B14F-4D97-AF65-F5344CB8AC3E}">
        <p14:creationId xmlns:p14="http://schemas.microsoft.com/office/powerpoint/2010/main" val="510687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377440"/>
            <a:ext cx="8229600" cy="3188969"/>
          </a:xfrm>
        </p:spPr>
        <p:txBody>
          <a:bodyPr>
            <a:normAutofit fontScale="90000"/>
          </a:bodyPr>
          <a:lstStyle/>
          <a:p>
            <a:r>
              <a:rPr lang="lt-LT" sz="3200" dirty="0"/>
              <a:t>3.2. Mokymasis be sienų</a:t>
            </a:r>
            <a:br>
              <a:rPr lang="lt-LT" sz="3200" dirty="0"/>
            </a:br>
            <a:r>
              <a:rPr lang="lt-LT" sz="3200" dirty="0">
                <a:ea typeface="+mn-ea"/>
                <a:cs typeface="+mn-cs"/>
              </a:rPr>
              <a:t>3.2.2. Mokymasis virtualioje aplinkoje</a:t>
            </a:r>
            <a:br>
              <a:rPr lang="lt-LT" sz="3200" dirty="0">
                <a:ea typeface="+mn-ea"/>
                <a:cs typeface="+mn-cs"/>
              </a:rPr>
            </a:br>
            <a:r>
              <a:rPr lang="lt-LT" sz="3200" dirty="0">
                <a:ea typeface="+mn-ea"/>
                <a:cs typeface="+mn-cs"/>
              </a:rPr>
              <a:t/>
            </a:r>
            <a:br>
              <a:rPr lang="lt-LT" sz="3200" dirty="0">
                <a:ea typeface="+mn-ea"/>
                <a:cs typeface="+mn-cs"/>
              </a:rPr>
            </a:br>
            <a:r>
              <a:rPr lang="lt-LT" sz="3200" dirty="0">
                <a:ea typeface="+mn-ea"/>
                <a:cs typeface="+mn-cs"/>
              </a:rPr>
              <a:t>Raktinis žodis:</a:t>
            </a:r>
            <a:br>
              <a:rPr lang="lt-LT" sz="3200" dirty="0">
                <a:ea typeface="+mn-ea"/>
                <a:cs typeface="+mn-cs"/>
              </a:rPr>
            </a:br>
            <a:r>
              <a:rPr lang="lt-LT" sz="3200" cap="all" dirty="0">
                <a:ea typeface="+mn-ea"/>
                <a:cs typeface="+mn-cs"/>
              </a:rPr>
              <a:t>Įvairiapusiškumas</a:t>
            </a:r>
            <a:r>
              <a:rPr lang="lt-LT" sz="3200" dirty="0">
                <a:ea typeface="+mn-ea"/>
                <a:cs typeface="+mn-cs"/>
              </a:rPr>
              <a:t/>
            </a:r>
            <a:br>
              <a:rPr lang="lt-LT" sz="3200" dirty="0">
                <a:ea typeface="+mn-ea"/>
                <a:cs typeface="+mn-cs"/>
              </a:rPr>
            </a:br>
            <a:r>
              <a:rPr lang="lt-LT" sz="3200" dirty="0">
                <a:ea typeface="+mn-ea"/>
                <a:cs typeface="+mn-cs"/>
              </a:rPr>
              <a:t/>
            </a:r>
            <a:br>
              <a:rPr lang="lt-LT" sz="3200" dirty="0">
                <a:ea typeface="+mn-ea"/>
                <a:cs typeface="+mn-cs"/>
              </a:rPr>
            </a:br>
            <a:r>
              <a:rPr lang="lt-LT" sz="2400" dirty="0">
                <a:ea typeface="+mn-ea"/>
                <a:cs typeface="+mn-cs"/>
              </a:rPr>
              <a:t>(anketos mokytojams ir mokiniams)</a:t>
            </a:r>
            <a:endParaRPr lang="en-US" sz="2400" dirty="0">
              <a:ea typeface="+mn-ea"/>
              <a:cs typeface="+mn-cs"/>
            </a:endParaRPr>
          </a:p>
        </p:txBody>
      </p:sp>
      <p:sp>
        <p:nvSpPr>
          <p:cNvPr id="5" name="Pavadinimas 1"/>
          <p:cNvSpPr txBox="1">
            <a:spLocks/>
          </p:cNvSpPr>
          <p:nvPr/>
        </p:nvSpPr>
        <p:spPr>
          <a:xfrm>
            <a:off x="457200" y="561246"/>
            <a:ext cx="718554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lt-LT" dirty="0"/>
              <a:t>Rodiklis</a:t>
            </a:r>
          </a:p>
        </p:txBody>
      </p:sp>
      <p:sp>
        <p:nvSpPr>
          <p:cNvPr id="4" name="Datos vietos rezervavimo ženklas 3"/>
          <p:cNvSpPr>
            <a:spLocks noGrp="1"/>
          </p:cNvSpPr>
          <p:nvPr>
            <p:ph type="dt" sz="half" idx="10"/>
          </p:nvPr>
        </p:nvSpPr>
        <p:spPr>
          <a:xfrm>
            <a:off x="361663" y="6424590"/>
            <a:ext cx="2425079" cy="365125"/>
          </a:xfrm>
        </p:spPr>
        <p:txBody>
          <a:bodyPr/>
          <a:lstStyle/>
          <a:p>
            <a:fld id="{0402CA1E-2D60-4BC5-8506-4187E3819D54}" type="datetime4">
              <a:rPr lang="lt-LT" smtClean="0"/>
              <a:t>2022 m. rugsėjo 14 d.</a:t>
            </a:fld>
            <a:endParaRPr lang="lt-LT" dirty="0"/>
          </a:p>
        </p:txBody>
      </p:sp>
      <p:sp>
        <p:nvSpPr>
          <p:cNvPr id="6" name="Poraštės vietos rezervavimo ženklas 5"/>
          <p:cNvSpPr>
            <a:spLocks noGrp="1"/>
          </p:cNvSpPr>
          <p:nvPr>
            <p:ph type="ftr" sz="quarter" idx="11"/>
          </p:nvPr>
        </p:nvSpPr>
        <p:spPr/>
        <p:txBody>
          <a:bodyPr/>
          <a:lstStyle/>
          <a:p>
            <a:r>
              <a:rPr lang="lt-LT"/>
              <a:t>Gargždų „Minijos“ progimnazija</a:t>
            </a:r>
          </a:p>
        </p:txBody>
      </p:sp>
      <p:sp>
        <p:nvSpPr>
          <p:cNvPr id="7" name="Skaidrės numerio vietos rezervavimo ženklas 6"/>
          <p:cNvSpPr>
            <a:spLocks noGrp="1"/>
          </p:cNvSpPr>
          <p:nvPr>
            <p:ph type="sldNum" sz="quarter" idx="12"/>
          </p:nvPr>
        </p:nvSpPr>
        <p:spPr/>
        <p:txBody>
          <a:bodyPr/>
          <a:lstStyle/>
          <a:p>
            <a:fld id="{D4CF1267-83A3-46AF-8A8E-304CD97637C5}" type="slidenum">
              <a:rPr lang="lt-LT" smtClean="0"/>
              <a:pPr/>
              <a:t>2</a:t>
            </a:fld>
            <a:endParaRPr lang="lt-LT"/>
          </a:p>
        </p:txBody>
      </p:sp>
    </p:spTree>
    <p:extLst>
      <p:ext uri="{BB962C8B-B14F-4D97-AF65-F5344CB8AC3E}">
        <p14:creationId xmlns:p14="http://schemas.microsoft.com/office/powerpoint/2010/main" val="29445758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658042CE-9E45-497A-BA82-4FDAD5175B01}"/>
              </a:ext>
            </a:extLst>
          </p:cNvPr>
          <p:cNvSpPr>
            <a:spLocks noGrp="1"/>
          </p:cNvSpPr>
          <p:nvPr>
            <p:ph type="title"/>
          </p:nvPr>
        </p:nvSpPr>
        <p:spPr/>
        <p:txBody>
          <a:bodyPr>
            <a:normAutofit/>
          </a:bodyPr>
          <a:lstStyle/>
          <a:p>
            <a:r>
              <a:rPr lang="lt-LT" sz="2800" dirty="0"/>
              <a:t>Ar pamokoje naudojamos IKT daro teigiamą įtaką mokinio mokymosi rezultatams?</a:t>
            </a:r>
          </a:p>
        </p:txBody>
      </p:sp>
      <p:sp>
        <p:nvSpPr>
          <p:cNvPr id="4" name="Datos vietos rezervavimo ženklas 3">
            <a:extLst>
              <a:ext uri="{FF2B5EF4-FFF2-40B4-BE49-F238E27FC236}">
                <a16:creationId xmlns="" xmlns:a16="http://schemas.microsoft.com/office/drawing/2014/main" id="{651A979E-8B50-4810-8658-160C85D94AAC}"/>
              </a:ext>
            </a:extLst>
          </p:cNvPr>
          <p:cNvSpPr>
            <a:spLocks noGrp="1"/>
          </p:cNvSpPr>
          <p:nvPr>
            <p:ph type="dt" sz="half" idx="10"/>
          </p:nvPr>
        </p:nvSpPr>
        <p:spPr>
          <a:xfrm>
            <a:off x="361663" y="6424590"/>
            <a:ext cx="2439593"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A27EC4B1-2FEF-4501-AC4A-4161DE4F070A}"/>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CCBDF712-DB58-4FA6-B29A-911B97906275}"/>
              </a:ext>
            </a:extLst>
          </p:cNvPr>
          <p:cNvSpPr>
            <a:spLocks noGrp="1"/>
          </p:cNvSpPr>
          <p:nvPr>
            <p:ph type="sldNum" sz="quarter" idx="12"/>
          </p:nvPr>
        </p:nvSpPr>
        <p:spPr/>
        <p:txBody>
          <a:bodyPr/>
          <a:lstStyle/>
          <a:p>
            <a:fld id="{D4CF1267-83A3-46AF-8A8E-304CD97637C5}" type="slidenum">
              <a:rPr lang="lt-LT" smtClean="0"/>
              <a:pPr/>
              <a:t>20</a:t>
            </a:fld>
            <a:endParaRPr lang="lt-LT"/>
          </a:p>
        </p:txBody>
      </p:sp>
      <p:sp>
        <p:nvSpPr>
          <p:cNvPr id="11" name="Turinio vietos rezervavimo ženklas 4">
            <a:extLst>
              <a:ext uri="{FF2B5EF4-FFF2-40B4-BE49-F238E27FC236}">
                <a16:creationId xmlns="" xmlns:a16="http://schemas.microsoft.com/office/drawing/2014/main" id="{3D0D4CE3-6E6E-4868-B9D2-CD3780533E89}"/>
              </a:ext>
            </a:extLst>
          </p:cNvPr>
          <p:cNvSpPr txBox="1">
            <a:spLocks/>
          </p:cNvSpPr>
          <p:nvPr/>
        </p:nvSpPr>
        <p:spPr>
          <a:xfrm>
            <a:off x="3145879" y="1808436"/>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2" name="Turinio vietos rezervavimo ženklas 4">
            <a:extLst>
              <a:ext uri="{FF2B5EF4-FFF2-40B4-BE49-F238E27FC236}">
                <a16:creationId xmlns="" xmlns:a16="http://schemas.microsoft.com/office/drawing/2014/main" id="{C1380CAF-24B2-4200-9466-6EC357B5C741}"/>
              </a:ext>
            </a:extLst>
          </p:cNvPr>
          <p:cNvSpPr txBox="1">
            <a:spLocks/>
          </p:cNvSpPr>
          <p:nvPr/>
        </p:nvSpPr>
        <p:spPr>
          <a:xfrm>
            <a:off x="2979174" y="4801708"/>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70 </a:t>
            </a:r>
            <a:r>
              <a:rPr lang="en-US" sz="2400" dirty="0">
                <a:latin typeface="+mj-lt"/>
              </a:rPr>
              <a:t>% —</a:t>
            </a:r>
            <a:r>
              <a:rPr lang="lt-LT" sz="2400" dirty="0">
                <a:latin typeface="+mj-lt"/>
              </a:rPr>
              <a:t> taip</a:t>
            </a:r>
            <a:endParaRPr lang="en-US" sz="2400" dirty="0">
              <a:latin typeface="+mj-lt"/>
            </a:endParaRPr>
          </a:p>
          <a:p>
            <a:r>
              <a:rPr lang="en-US" sz="2400" dirty="0">
                <a:latin typeface="+mj-lt"/>
              </a:rPr>
              <a:t>2</a:t>
            </a:r>
            <a:r>
              <a:rPr lang="lt-LT" sz="2400" dirty="0">
                <a:latin typeface="+mj-lt"/>
              </a:rPr>
              <a:t>8</a:t>
            </a:r>
            <a:r>
              <a:rPr lang="en-US" sz="2400" dirty="0">
                <a:latin typeface="+mj-lt"/>
              </a:rPr>
              <a:t> % — </a:t>
            </a:r>
            <a:r>
              <a:rPr lang="lt-LT" sz="2400" dirty="0">
                <a:latin typeface="+mj-lt"/>
              </a:rPr>
              <a:t>kartais</a:t>
            </a:r>
          </a:p>
        </p:txBody>
      </p:sp>
      <p:pic>
        <p:nvPicPr>
          <p:cNvPr id="10" name="Paveikslėlis 9">
            <a:extLst>
              <a:ext uri="{FF2B5EF4-FFF2-40B4-BE49-F238E27FC236}">
                <a16:creationId xmlns="" xmlns:a16="http://schemas.microsoft.com/office/drawing/2014/main" id="{A9FEDFDF-51E3-4CDC-9F4F-C42F4B604DE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6276" y="2441136"/>
            <a:ext cx="5631447" cy="2370646"/>
          </a:xfrm>
          <a:prstGeom prst="rect">
            <a:avLst/>
          </a:prstGeom>
          <a:noFill/>
          <a:ln>
            <a:noFill/>
          </a:ln>
        </p:spPr>
      </p:pic>
    </p:spTree>
    <p:extLst>
      <p:ext uri="{BB962C8B-B14F-4D97-AF65-F5344CB8AC3E}">
        <p14:creationId xmlns:p14="http://schemas.microsoft.com/office/powerpoint/2010/main" val="14238708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B4433642-1727-4967-A924-B99FB3C98F69}"/>
              </a:ext>
            </a:extLst>
          </p:cNvPr>
          <p:cNvSpPr>
            <a:spLocks noGrp="1"/>
          </p:cNvSpPr>
          <p:nvPr>
            <p:ph type="title"/>
          </p:nvPr>
        </p:nvSpPr>
        <p:spPr/>
        <p:txBody>
          <a:bodyPr>
            <a:normAutofit fontScale="90000"/>
          </a:bodyPr>
          <a:lstStyle/>
          <a:p>
            <a:r>
              <a:rPr lang="lt-LT" dirty="0"/>
              <a:t>Ar įrangos ir priemonių užtenka visiems mokiniams?</a:t>
            </a:r>
          </a:p>
        </p:txBody>
      </p:sp>
      <p:sp>
        <p:nvSpPr>
          <p:cNvPr id="4" name="Datos vietos rezervavimo ženklas 3">
            <a:extLst>
              <a:ext uri="{FF2B5EF4-FFF2-40B4-BE49-F238E27FC236}">
                <a16:creationId xmlns="" xmlns:a16="http://schemas.microsoft.com/office/drawing/2014/main" id="{D9295173-8728-4DCE-8328-50E5048F24F6}"/>
              </a:ext>
            </a:extLst>
          </p:cNvPr>
          <p:cNvSpPr>
            <a:spLocks noGrp="1"/>
          </p:cNvSpPr>
          <p:nvPr>
            <p:ph type="dt" sz="half" idx="10"/>
          </p:nvPr>
        </p:nvSpPr>
        <p:spPr>
          <a:xfrm>
            <a:off x="361663" y="6424590"/>
            <a:ext cx="2388793"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A647BBA7-D23B-4E22-972F-1345566B18E5}"/>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28AA07CE-7B33-4C74-848D-8E7D75A44078}"/>
              </a:ext>
            </a:extLst>
          </p:cNvPr>
          <p:cNvSpPr>
            <a:spLocks noGrp="1"/>
          </p:cNvSpPr>
          <p:nvPr>
            <p:ph type="sldNum" sz="quarter" idx="12"/>
          </p:nvPr>
        </p:nvSpPr>
        <p:spPr/>
        <p:txBody>
          <a:bodyPr/>
          <a:lstStyle/>
          <a:p>
            <a:fld id="{D4CF1267-83A3-46AF-8A8E-304CD97637C5}" type="slidenum">
              <a:rPr lang="lt-LT" smtClean="0"/>
              <a:pPr/>
              <a:t>21</a:t>
            </a:fld>
            <a:endParaRPr lang="lt-LT"/>
          </a:p>
        </p:txBody>
      </p:sp>
      <p:pic>
        <p:nvPicPr>
          <p:cNvPr id="7" name="Turinio vietos rezervavimo ženklas 6">
            <a:extLst>
              <a:ext uri="{FF2B5EF4-FFF2-40B4-BE49-F238E27FC236}">
                <a16:creationId xmlns="" xmlns:a16="http://schemas.microsoft.com/office/drawing/2014/main" id="{D10B4493-3536-4C33-8873-1DB23C5699BA}"/>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61664" y="2949272"/>
            <a:ext cx="4189502" cy="1767824"/>
          </a:xfrm>
          <a:prstGeom prst="rect">
            <a:avLst/>
          </a:prstGeom>
          <a:noFill/>
          <a:ln>
            <a:noFill/>
          </a:ln>
        </p:spPr>
      </p:pic>
      <p:pic>
        <p:nvPicPr>
          <p:cNvPr id="8" name="Paveikslėlis 7">
            <a:extLst>
              <a:ext uri="{FF2B5EF4-FFF2-40B4-BE49-F238E27FC236}">
                <a16:creationId xmlns="" xmlns:a16="http://schemas.microsoft.com/office/drawing/2014/main" id="{7EEB1EBA-37E6-477E-A664-4466B28FDDE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84347" y="2922488"/>
            <a:ext cx="4199450" cy="1767824"/>
          </a:xfrm>
          <a:prstGeom prst="rect">
            <a:avLst/>
          </a:prstGeom>
          <a:noFill/>
          <a:ln>
            <a:noFill/>
          </a:ln>
        </p:spPr>
      </p:pic>
      <p:sp>
        <p:nvSpPr>
          <p:cNvPr id="9" name="Turinio vietos rezervavimo ženklas 4">
            <a:extLst>
              <a:ext uri="{FF2B5EF4-FFF2-40B4-BE49-F238E27FC236}">
                <a16:creationId xmlns="" xmlns:a16="http://schemas.microsoft.com/office/drawing/2014/main" id="{B496F758-43CA-4983-B5A2-F74A4D9431E4}"/>
              </a:ext>
            </a:extLst>
          </p:cNvPr>
          <p:cNvSpPr txBox="1">
            <a:spLocks/>
          </p:cNvSpPr>
          <p:nvPr/>
        </p:nvSpPr>
        <p:spPr>
          <a:xfrm>
            <a:off x="983672" y="2355183"/>
            <a:ext cx="2162203" cy="4852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0" name="Turinio vietos rezervavimo ženklas 4">
            <a:extLst>
              <a:ext uri="{FF2B5EF4-FFF2-40B4-BE49-F238E27FC236}">
                <a16:creationId xmlns="" xmlns:a16="http://schemas.microsoft.com/office/drawing/2014/main" id="{EA969E01-A9D6-4B3F-A0BC-528D987797AF}"/>
              </a:ext>
            </a:extLst>
          </p:cNvPr>
          <p:cNvSpPr txBox="1">
            <a:spLocks/>
          </p:cNvSpPr>
          <p:nvPr/>
        </p:nvSpPr>
        <p:spPr>
          <a:xfrm>
            <a:off x="5181734" y="2338002"/>
            <a:ext cx="3475569" cy="48522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1" name="Turinio vietos rezervavimo ženklas 4">
            <a:extLst>
              <a:ext uri="{FF2B5EF4-FFF2-40B4-BE49-F238E27FC236}">
                <a16:creationId xmlns="" xmlns:a16="http://schemas.microsoft.com/office/drawing/2014/main" id="{9D94F781-B57C-4391-8F93-6DA5EABFF86B}"/>
              </a:ext>
            </a:extLst>
          </p:cNvPr>
          <p:cNvSpPr txBox="1">
            <a:spLocks/>
          </p:cNvSpPr>
          <p:nvPr/>
        </p:nvSpPr>
        <p:spPr>
          <a:xfrm>
            <a:off x="661580" y="5017930"/>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75</a:t>
            </a:r>
            <a:r>
              <a:rPr lang="en-US" sz="2400" dirty="0">
                <a:latin typeface="+mj-lt"/>
              </a:rPr>
              <a:t>,</a:t>
            </a:r>
            <a:r>
              <a:rPr lang="lt-LT" sz="2400" dirty="0">
                <a:latin typeface="+mj-lt"/>
              </a:rPr>
              <a:t>1 </a:t>
            </a:r>
            <a:r>
              <a:rPr lang="en-US" sz="2400" dirty="0">
                <a:latin typeface="+mj-lt"/>
              </a:rPr>
              <a:t>% —</a:t>
            </a:r>
            <a:r>
              <a:rPr lang="lt-LT" sz="2400" dirty="0">
                <a:latin typeface="+mj-lt"/>
              </a:rPr>
              <a:t> taip</a:t>
            </a:r>
            <a:endParaRPr lang="en-US" sz="2400" dirty="0">
              <a:latin typeface="+mj-lt"/>
            </a:endParaRPr>
          </a:p>
          <a:p>
            <a:r>
              <a:rPr lang="lt-LT" sz="2400" dirty="0">
                <a:latin typeface="+mj-lt"/>
              </a:rPr>
              <a:t>19,0</a:t>
            </a:r>
            <a:r>
              <a:rPr lang="en-US" sz="2400" dirty="0">
                <a:latin typeface="+mj-lt"/>
              </a:rPr>
              <a:t> % — </a:t>
            </a:r>
            <a:r>
              <a:rPr lang="lt-LT" sz="2400" dirty="0">
                <a:latin typeface="+mj-lt"/>
              </a:rPr>
              <a:t>kartais</a:t>
            </a:r>
          </a:p>
        </p:txBody>
      </p:sp>
      <p:sp>
        <p:nvSpPr>
          <p:cNvPr id="12" name="Turinio vietos rezervavimo ženklas 4">
            <a:extLst>
              <a:ext uri="{FF2B5EF4-FFF2-40B4-BE49-F238E27FC236}">
                <a16:creationId xmlns="" xmlns:a16="http://schemas.microsoft.com/office/drawing/2014/main" id="{8C371DDA-7643-4F56-8766-5BDF71ABBB23}"/>
              </a:ext>
            </a:extLst>
          </p:cNvPr>
          <p:cNvSpPr txBox="1">
            <a:spLocks/>
          </p:cNvSpPr>
          <p:nvPr/>
        </p:nvSpPr>
        <p:spPr>
          <a:xfrm>
            <a:off x="4584347" y="5013729"/>
            <a:ext cx="3781102" cy="135549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42</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22,0</a:t>
            </a:r>
            <a:r>
              <a:rPr lang="en-US" sz="2400" dirty="0">
                <a:latin typeface="+mj-lt"/>
              </a:rPr>
              <a:t> % — </a:t>
            </a:r>
            <a:r>
              <a:rPr lang="lt-LT" sz="2400" dirty="0">
                <a:latin typeface="+mj-lt"/>
              </a:rPr>
              <a:t>kartais</a:t>
            </a:r>
          </a:p>
          <a:p>
            <a:endParaRPr lang="lt-LT" sz="2400" dirty="0">
              <a:latin typeface="+mj-lt"/>
            </a:endParaRPr>
          </a:p>
        </p:txBody>
      </p:sp>
    </p:spTree>
    <p:extLst>
      <p:ext uri="{BB962C8B-B14F-4D97-AF65-F5344CB8AC3E}">
        <p14:creationId xmlns:p14="http://schemas.microsoft.com/office/powerpoint/2010/main" val="27037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E1B51419-0040-4EC9-B99F-0C04594134AB}"/>
              </a:ext>
            </a:extLst>
          </p:cNvPr>
          <p:cNvSpPr>
            <a:spLocks noGrp="1"/>
          </p:cNvSpPr>
          <p:nvPr>
            <p:ph type="title"/>
          </p:nvPr>
        </p:nvSpPr>
        <p:spPr>
          <a:xfrm>
            <a:off x="409079" y="504383"/>
            <a:ext cx="7293077" cy="1385541"/>
          </a:xfrm>
        </p:spPr>
        <p:txBody>
          <a:bodyPr>
            <a:noAutofit/>
          </a:bodyPr>
          <a:lstStyle/>
          <a:p>
            <a:r>
              <a:rPr lang="lt-LT" sz="2800" dirty="0"/>
              <a:t>Ar įranga ir priemonės yra šiuolaikiškos?</a:t>
            </a:r>
          </a:p>
        </p:txBody>
      </p:sp>
      <p:sp>
        <p:nvSpPr>
          <p:cNvPr id="4" name="Datos vietos rezervavimo ženklas 3">
            <a:extLst>
              <a:ext uri="{FF2B5EF4-FFF2-40B4-BE49-F238E27FC236}">
                <a16:creationId xmlns="" xmlns:a16="http://schemas.microsoft.com/office/drawing/2014/main" id="{81178880-3F8B-4D92-93C0-3D55D5B041AF}"/>
              </a:ext>
            </a:extLst>
          </p:cNvPr>
          <p:cNvSpPr>
            <a:spLocks noGrp="1"/>
          </p:cNvSpPr>
          <p:nvPr>
            <p:ph type="dt" sz="half" idx="10"/>
          </p:nvPr>
        </p:nvSpPr>
        <p:spPr>
          <a:xfrm>
            <a:off x="361663" y="6424590"/>
            <a:ext cx="2323479"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0EADA210-D1B1-4F0C-BF59-40CDF4621C55}"/>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E47DEEE0-4224-46FE-BBD9-BC110CA646BC}"/>
              </a:ext>
            </a:extLst>
          </p:cNvPr>
          <p:cNvSpPr>
            <a:spLocks noGrp="1"/>
          </p:cNvSpPr>
          <p:nvPr>
            <p:ph type="sldNum" sz="quarter" idx="12"/>
          </p:nvPr>
        </p:nvSpPr>
        <p:spPr/>
        <p:txBody>
          <a:bodyPr/>
          <a:lstStyle/>
          <a:p>
            <a:fld id="{D4CF1267-83A3-46AF-8A8E-304CD97637C5}" type="slidenum">
              <a:rPr lang="lt-LT" smtClean="0"/>
              <a:pPr/>
              <a:t>22</a:t>
            </a:fld>
            <a:endParaRPr lang="lt-LT"/>
          </a:p>
        </p:txBody>
      </p:sp>
      <p:sp>
        <p:nvSpPr>
          <p:cNvPr id="9" name="Turinio vietos rezervavimo ženklas 4">
            <a:extLst>
              <a:ext uri="{FF2B5EF4-FFF2-40B4-BE49-F238E27FC236}">
                <a16:creationId xmlns="" xmlns:a16="http://schemas.microsoft.com/office/drawing/2014/main" id="{EA87AECE-846E-4815-9626-A0051DE9BA8E}"/>
              </a:ext>
            </a:extLst>
          </p:cNvPr>
          <p:cNvSpPr txBox="1">
            <a:spLocks/>
          </p:cNvSpPr>
          <p:nvPr/>
        </p:nvSpPr>
        <p:spPr>
          <a:xfrm>
            <a:off x="5541471" y="2011879"/>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0" name="Turinio vietos rezervavimo ženklas 4">
            <a:extLst>
              <a:ext uri="{FF2B5EF4-FFF2-40B4-BE49-F238E27FC236}">
                <a16:creationId xmlns="" xmlns:a16="http://schemas.microsoft.com/office/drawing/2014/main" id="{1CAB0073-5A14-4CE1-9477-23F67E19F876}"/>
              </a:ext>
            </a:extLst>
          </p:cNvPr>
          <p:cNvSpPr txBox="1">
            <a:spLocks/>
          </p:cNvSpPr>
          <p:nvPr/>
        </p:nvSpPr>
        <p:spPr>
          <a:xfrm>
            <a:off x="664738" y="4752202"/>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67</a:t>
            </a:r>
            <a:r>
              <a:rPr lang="en-US" sz="2400" dirty="0">
                <a:latin typeface="+mj-lt"/>
              </a:rPr>
              <a:t>,</a:t>
            </a:r>
            <a:r>
              <a:rPr lang="lt-LT" sz="2400" dirty="0">
                <a:latin typeface="+mj-lt"/>
              </a:rPr>
              <a:t>1 </a:t>
            </a:r>
            <a:r>
              <a:rPr lang="en-US" sz="2400" dirty="0">
                <a:latin typeface="+mj-lt"/>
              </a:rPr>
              <a:t>% —</a:t>
            </a:r>
            <a:r>
              <a:rPr lang="lt-LT" sz="2400" dirty="0">
                <a:latin typeface="+mj-lt"/>
              </a:rPr>
              <a:t> taip</a:t>
            </a:r>
            <a:endParaRPr lang="en-US" sz="2400" dirty="0">
              <a:latin typeface="+mj-lt"/>
            </a:endParaRPr>
          </a:p>
          <a:p>
            <a:r>
              <a:rPr lang="lt-LT" sz="2400" dirty="0">
                <a:latin typeface="+mj-lt"/>
              </a:rPr>
              <a:t>23,7</a:t>
            </a:r>
            <a:r>
              <a:rPr lang="en-US" sz="2400" dirty="0">
                <a:latin typeface="+mj-lt"/>
              </a:rPr>
              <a:t> % — </a:t>
            </a:r>
            <a:r>
              <a:rPr lang="lt-LT" sz="2400" dirty="0">
                <a:latin typeface="+mj-lt"/>
              </a:rPr>
              <a:t>kartais</a:t>
            </a:r>
          </a:p>
        </p:txBody>
      </p:sp>
      <p:sp>
        <p:nvSpPr>
          <p:cNvPr id="11" name="Turinio vietos rezervavimo ženklas 4">
            <a:extLst>
              <a:ext uri="{FF2B5EF4-FFF2-40B4-BE49-F238E27FC236}">
                <a16:creationId xmlns="" xmlns:a16="http://schemas.microsoft.com/office/drawing/2014/main" id="{2326DA3C-6D11-485F-908C-7295AFED8972}"/>
              </a:ext>
            </a:extLst>
          </p:cNvPr>
          <p:cNvSpPr txBox="1">
            <a:spLocks/>
          </p:cNvSpPr>
          <p:nvPr/>
        </p:nvSpPr>
        <p:spPr>
          <a:xfrm>
            <a:off x="4751353" y="4752202"/>
            <a:ext cx="3781102" cy="11058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54</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32,0</a:t>
            </a:r>
            <a:r>
              <a:rPr lang="en-US" sz="2400" dirty="0">
                <a:latin typeface="+mj-lt"/>
              </a:rPr>
              <a:t> % — </a:t>
            </a:r>
            <a:r>
              <a:rPr lang="lt-LT" sz="2400" dirty="0">
                <a:latin typeface="+mj-lt"/>
              </a:rPr>
              <a:t>kartais</a:t>
            </a:r>
          </a:p>
          <a:p>
            <a:r>
              <a:rPr lang="lt-LT" sz="2400" dirty="0">
                <a:latin typeface="+mj-lt"/>
              </a:rPr>
              <a:t>8,0</a:t>
            </a:r>
            <a:r>
              <a:rPr lang="en-US" sz="2400" dirty="0">
                <a:latin typeface="+mj-lt"/>
              </a:rPr>
              <a:t> % — </a:t>
            </a:r>
            <a:r>
              <a:rPr lang="lt-LT" sz="2400" dirty="0">
                <a:latin typeface="+mj-lt"/>
              </a:rPr>
              <a:t>ne</a:t>
            </a:r>
          </a:p>
          <a:p>
            <a:endParaRPr lang="lt-LT" sz="2400" dirty="0">
              <a:latin typeface="+mj-lt"/>
            </a:endParaRPr>
          </a:p>
        </p:txBody>
      </p:sp>
      <p:pic>
        <p:nvPicPr>
          <p:cNvPr id="12" name="Paveikslėlis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079" y="2546412"/>
            <a:ext cx="4719102" cy="2088269"/>
          </a:xfrm>
          <a:prstGeom prst="rect">
            <a:avLst/>
          </a:prstGeom>
          <a:noFill/>
          <a:ln>
            <a:noFill/>
          </a:ln>
        </p:spPr>
      </p:pic>
      <p:pic>
        <p:nvPicPr>
          <p:cNvPr id="14" name="Paveikslėlis 13"/>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18562" y="2546415"/>
            <a:ext cx="4856942" cy="2088270"/>
          </a:xfrm>
          <a:prstGeom prst="rect">
            <a:avLst/>
          </a:prstGeom>
          <a:noFill/>
          <a:ln>
            <a:noFill/>
          </a:ln>
        </p:spPr>
      </p:pic>
      <p:sp>
        <p:nvSpPr>
          <p:cNvPr id="15" name="Turinio vietos rezervavimo ženklas 4">
            <a:extLst>
              <a:ext uri="{FF2B5EF4-FFF2-40B4-BE49-F238E27FC236}">
                <a16:creationId xmlns="" xmlns:a16="http://schemas.microsoft.com/office/drawing/2014/main" id="{8F19DFCB-AB61-4E42-9303-C9BCF991CCEA}"/>
              </a:ext>
            </a:extLst>
          </p:cNvPr>
          <p:cNvSpPr txBox="1">
            <a:spLocks/>
          </p:cNvSpPr>
          <p:nvPr/>
        </p:nvSpPr>
        <p:spPr>
          <a:xfrm>
            <a:off x="1209290" y="2121371"/>
            <a:ext cx="2162203" cy="4852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Tree>
    <p:extLst>
      <p:ext uri="{BB962C8B-B14F-4D97-AF65-F5344CB8AC3E}">
        <p14:creationId xmlns:p14="http://schemas.microsoft.com/office/powerpoint/2010/main" val="17214519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E1B51419-0040-4EC9-B99F-0C04594134AB}"/>
              </a:ext>
            </a:extLst>
          </p:cNvPr>
          <p:cNvSpPr>
            <a:spLocks noGrp="1"/>
          </p:cNvSpPr>
          <p:nvPr>
            <p:ph type="title"/>
          </p:nvPr>
        </p:nvSpPr>
        <p:spPr>
          <a:xfrm>
            <a:off x="409079" y="504383"/>
            <a:ext cx="7293077" cy="1385541"/>
          </a:xfrm>
        </p:spPr>
        <p:txBody>
          <a:bodyPr>
            <a:noAutofit/>
          </a:bodyPr>
          <a:lstStyle/>
          <a:p>
            <a:r>
              <a:rPr lang="lt-LT" sz="2800" dirty="0"/>
              <a:t>Mokykla nuolat atnaujina mokymosi įrangą ir priemones, kurias taiko mokytojai, kad mokiniai geriau suprastų dėstomą </a:t>
            </a:r>
            <a:r>
              <a:rPr lang="lt-LT" sz="2800" dirty="0" smtClean="0"/>
              <a:t>temą</a:t>
            </a:r>
            <a:endParaRPr lang="lt-LT" sz="2800" dirty="0"/>
          </a:p>
        </p:txBody>
      </p:sp>
      <p:sp>
        <p:nvSpPr>
          <p:cNvPr id="4" name="Datos vietos rezervavimo ženklas 3">
            <a:extLst>
              <a:ext uri="{FF2B5EF4-FFF2-40B4-BE49-F238E27FC236}">
                <a16:creationId xmlns="" xmlns:a16="http://schemas.microsoft.com/office/drawing/2014/main" id="{81178880-3F8B-4D92-93C0-3D55D5B041AF}"/>
              </a:ext>
            </a:extLst>
          </p:cNvPr>
          <p:cNvSpPr>
            <a:spLocks noGrp="1"/>
          </p:cNvSpPr>
          <p:nvPr>
            <p:ph type="dt" sz="half" idx="10"/>
          </p:nvPr>
        </p:nvSpPr>
        <p:spPr>
          <a:xfrm>
            <a:off x="361663" y="6424590"/>
            <a:ext cx="2425079"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0EADA210-D1B1-4F0C-BF59-40CDF4621C55}"/>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E47DEEE0-4224-46FE-BBD9-BC110CA646BC}"/>
              </a:ext>
            </a:extLst>
          </p:cNvPr>
          <p:cNvSpPr>
            <a:spLocks noGrp="1"/>
          </p:cNvSpPr>
          <p:nvPr>
            <p:ph type="sldNum" sz="quarter" idx="12"/>
          </p:nvPr>
        </p:nvSpPr>
        <p:spPr/>
        <p:txBody>
          <a:bodyPr/>
          <a:lstStyle/>
          <a:p>
            <a:fld id="{D4CF1267-83A3-46AF-8A8E-304CD97637C5}" type="slidenum">
              <a:rPr lang="lt-LT" smtClean="0"/>
              <a:pPr/>
              <a:t>23</a:t>
            </a:fld>
            <a:endParaRPr lang="lt-LT"/>
          </a:p>
        </p:txBody>
      </p:sp>
      <p:sp>
        <p:nvSpPr>
          <p:cNvPr id="9" name="Turinio vietos rezervavimo ženklas 4">
            <a:extLst>
              <a:ext uri="{FF2B5EF4-FFF2-40B4-BE49-F238E27FC236}">
                <a16:creationId xmlns="" xmlns:a16="http://schemas.microsoft.com/office/drawing/2014/main" id="{EA87AECE-846E-4815-9626-A0051DE9BA8E}"/>
              </a:ext>
            </a:extLst>
          </p:cNvPr>
          <p:cNvSpPr txBox="1">
            <a:spLocks/>
          </p:cNvSpPr>
          <p:nvPr/>
        </p:nvSpPr>
        <p:spPr>
          <a:xfrm>
            <a:off x="4751353" y="2012260"/>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0" name="Turinio vietos rezervavimo ženklas 4">
            <a:extLst>
              <a:ext uri="{FF2B5EF4-FFF2-40B4-BE49-F238E27FC236}">
                <a16:creationId xmlns="" xmlns:a16="http://schemas.microsoft.com/office/drawing/2014/main" id="{1CAB0073-5A14-4CE1-9477-23F67E19F876}"/>
              </a:ext>
            </a:extLst>
          </p:cNvPr>
          <p:cNvSpPr txBox="1">
            <a:spLocks/>
          </p:cNvSpPr>
          <p:nvPr/>
        </p:nvSpPr>
        <p:spPr>
          <a:xfrm>
            <a:off x="4994402" y="4795708"/>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80</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20,0</a:t>
            </a:r>
            <a:r>
              <a:rPr lang="en-US" sz="2400" dirty="0">
                <a:latin typeface="+mj-lt"/>
              </a:rPr>
              <a:t> % — </a:t>
            </a:r>
            <a:r>
              <a:rPr lang="lt-LT" sz="2400" dirty="0">
                <a:latin typeface="+mj-lt"/>
              </a:rPr>
              <a:t>kartais</a:t>
            </a:r>
          </a:p>
        </p:txBody>
      </p:sp>
      <p:sp>
        <p:nvSpPr>
          <p:cNvPr id="11" name="Turinio vietos rezervavimo ženklas 4">
            <a:extLst>
              <a:ext uri="{FF2B5EF4-FFF2-40B4-BE49-F238E27FC236}">
                <a16:creationId xmlns="" xmlns:a16="http://schemas.microsoft.com/office/drawing/2014/main" id="{2326DA3C-6D11-485F-908C-7295AFED8972}"/>
              </a:ext>
            </a:extLst>
          </p:cNvPr>
          <p:cNvSpPr txBox="1">
            <a:spLocks/>
          </p:cNvSpPr>
          <p:nvPr/>
        </p:nvSpPr>
        <p:spPr>
          <a:xfrm>
            <a:off x="778246" y="4945738"/>
            <a:ext cx="3781102" cy="11058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26</a:t>
            </a:r>
            <a:r>
              <a:rPr lang="en-US" sz="2400" dirty="0">
                <a:latin typeface="+mj-lt"/>
              </a:rPr>
              <a:t>,</a:t>
            </a:r>
            <a:r>
              <a:rPr lang="lt-LT" sz="2400" dirty="0">
                <a:latin typeface="+mj-lt"/>
              </a:rPr>
              <a:t>2 </a:t>
            </a:r>
            <a:r>
              <a:rPr lang="en-US" sz="2400" dirty="0">
                <a:latin typeface="+mj-lt"/>
              </a:rPr>
              <a:t>% —</a:t>
            </a:r>
            <a:r>
              <a:rPr lang="lt-LT" sz="2400" dirty="0">
                <a:latin typeface="+mj-lt"/>
              </a:rPr>
              <a:t> taip</a:t>
            </a:r>
            <a:endParaRPr lang="en-US" sz="2400" dirty="0">
              <a:latin typeface="+mj-lt"/>
            </a:endParaRPr>
          </a:p>
          <a:p>
            <a:r>
              <a:rPr lang="lt-LT" sz="2400" dirty="0">
                <a:latin typeface="+mj-lt"/>
              </a:rPr>
              <a:t>51,4</a:t>
            </a:r>
            <a:r>
              <a:rPr lang="en-US" sz="2400" dirty="0">
                <a:latin typeface="+mj-lt"/>
              </a:rPr>
              <a:t> % — </a:t>
            </a:r>
            <a:r>
              <a:rPr lang="lt-LT" sz="2400" dirty="0">
                <a:latin typeface="+mj-lt"/>
              </a:rPr>
              <a:t>kartais</a:t>
            </a:r>
          </a:p>
          <a:p>
            <a:r>
              <a:rPr lang="lt-LT" sz="2400" dirty="0">
                <a:latin typeface="+mj-lt"/>
              </a:rPr>
              <a:t>17,3</a:t>
            </a:r>
            <a:r>
              <a:rPr lang="en-US" sz="2400" dirty="0">
                <a:latin typeface="+mj-lt"/>
              </a:rPr>
              <a:t> % — </a:t>
            </a:r>
            <a:r>
              <a:rPr lang="lt-LT" sz="2400" dirty="0">
                <a:latin typeface="+mj-lt"/>
              </a:rPr>
              <a:t>ne</a:t>
            </a:r>
          </a:p>
          <a:p>
            <a:endParaRPr lang="lt-LT" sz="2400" dirty="0">
              <a:latin typeface="+mj-lt"/>
            </a:endParaRPr>
          </a:p>
        </p:txBody>
      </p:sp>
      <p:pic>
        <p:nvPicPr>
          <p:cNvPr id="12" name="Paveikslėlis 1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135" y="2652182"/>
            <a:ext cx="4585323" cy="1994722"/>
          </a:xfrm>
          <a:prstGeom prst="rect">
            <a:avLst/>
          </a:prstGeom>
          <a:noFill/>
          <a:ln>
            <a:noFill/>
          </a:ln>
        </p:spPr>
      </p:pic>
      <p:pic>
        <p:nvPicPr>
          <p:cNvPr id="7" name="Paveikslėlis 6">
            <a:extLst>
              <a:ext uri="{FF2B5EF4-FFF2-40B4-BE49-F238E27FC236}">
                <a16:creationId xmlns="" xmlns:a16="http://schemas.microsoft.com/office/drawing/2014/main" id="{70DB805A-BA56-457B-ADA0-F6A9FE8ABD4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617" y="2681842"/>
            <a:ext cx="4594620" cy="1934177"/>
          </a:xfrm>
          <a:prstGeom prst="rect">
            <a:avLst/>
          </a:prstGeom>
          <a:noFill/>
          <a:ln>
            <a:noFill/>
          </a:ln>
        </p:spPr>
      </p:pic>
      <p:sp>
        <p:nvSpPr>
          <p:cNvPr id="13" name="Turinio vietos rezervavimo ženklas 4">
            <a:extLst>
              <a:ext uri="{FF2B5EF4-FFF2-40B4-BE49-F238E27FC236}">
                <a16:creationId xmlns="" xmlns:a16="http://schemas.microsoft.com/office/drawing/2014/main" id="{8F19DFCB-AB61-4E42-9303-C9BCF991CCEA}"/>
              </a:ext>
            </a:extLst>
          </p:cNvPr>
          <p:cNvSpPr txBox="1">
            <a:spLocks/>
          </p:cNvSpPr>
          <p:nvPr/>
        </p:nvSpPr>
        <p:spPr>
          <a:xfrm>
            <a:off x="1124169" y="2050194"/>
            <a:ext cx="2162203" cy="4852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Tree>
    <p:extLst>
      <p:ext uri="{BB962C8B-B14F-4D97-AF65-F5344CB8AC3E}">
        <p14:creationId xmlns:p14="http://schemas.microsoft.com/office/powerpoint/2010/main" val="33675387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E1B51419-0040-4EC9-B99F-0C04594134AB}"/>
              </a:ext>
            </a:extLst>
          </p:cNvPr>
          <p:cNvSpPr>
            <a:spLocks noGrp="1"/>
          </p:cNvSpPr>
          <p:nvPr>
            <p:ph type="title"/>
          </p:nvPr>
        </p:nvSpPr>
        <p:spPr>
          <a:xfrm>
            <a:off x="409079" y="504383"/>
            <a:ext cx="7293077" cy="1385541"/>
          </a:xfrm>
        </p:spPr>
        <p:txBody>
          <a:bodyPr>
            <a:noAutofit/>
          </a:bodyPr>
          <a:lstStyle/>
          <a:p>
            <a:r>
              <a:rPr lang="lt-LT" sz="2800" dirty="0"/>
              <a:t>Ar mokytojai skatina naudoti IKT pamokose?</a:t>
            </a:r>
          </a:p>
        </p:txBody>
      </p:sp>
      <p:sp>
        <p:nvSpPr>
          <p:cNvPr id="4" name="Datos vietos rezervavimo ženklas 3">
            <a:extLst>
              <a:ext uri="{FF2B5EF4-FFF2-40B4-BE49-F238E27FC236}">
                <a16:creationId xmlns="" xmlns:a16="http://schemas.microsoft.com/office/drawing/2014/main" id="{81178880-3F8B-4D92-93C0-3D55D5B041AF}"/>
              </a:ext>
            </a:extLst>
          </p:cNvPr>
          <p:cNvSpPr>
            <a:spLocks noGrp="1"/>
          </p:cNvSpPr>
          <p:nvPr>
            <p:ph type="dt" sz="half" idx="10"/>
          </p:nvPr>
        </p:nvSpPr>
        <p:spPr>
          <a:xfrm>
            <a:off x="361663" y="6424590"/>
            <a:ext cx="2374279"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0EADA210-D1B1-4F0C-BF59-40CDF4621C55}"/>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E47DEEE0-4224-46FE-BBD9-BC110CA646BC}"/>
              </a:ext>
            </a:extLst>
          </p:cNvPr>
          <p:cNvSpPr>
            <a:spLocks noGrp="1"/>
          </p:cNvSpPr>
          <p:nvPr>
            <p:ph type="sldNum" sz="quarter" idx="12"/>
          </p:nvPr>
        </p:nvSpPr>
        <p:spPr/>
        <p:txBody>
          <a:bodyPr/>
          <a:lstStyle/>
          <a:p>
            <a:fld id="{D4CF1267-83A3-46AF-8A8E-304CD97637C5}" type="slidenum">
              <a:rPr lang="lt-LT" smtClean="0"/>
              <a:pPr/>
              <a:t>24</a:t>
            </a:fld>
            <a:endParaRPr lang="lt-LT"/>
          </a:p>
        </p:txBody>
      </p:sp>
      <p:sp>
        <p:nvSpPr>
          <p:cNvPr id="9" name="Turinio vietos rezervavimo ženklas 4">
            <a:extLst>
              <a:ext uri="{FF2B5EF4-FFF2-40B4-BE49-F238E27FC236}">
                <a16:creationId xmlns="" xmlns:a16="http://schemas.microsoft.com/office/drawing/2014/main" id="{EA87AECE-846E-4815-9626-A0051DE9BA8E}"/>
              </a:ext>
            </a:extLst>
          </p:cNvPr>
          <p:cNvSpPr txBox="1">
            <a:spLocks/>
          </p:cNvSpPr>
          <p:nvPr/>
        </p:nvSpPr>
        <p:spPr>
          <a:xfrm>
            <a:off x="4751353" y="2012260"/>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0" name="Turinio vietos rezervavimo ženklas 4">
            <a:extLst>
              <a:ext uri="{FF2B5EF4-FFF2-40B4-BE49-F238E27FC236}">
                <a16:creationId xmlns="" xmlns:a16="http://schemas.microsoft.com/office/drawing/2014/main" id="{1CAB0073-5A14-4CE1-9477-23F67E19F876}"/>
              </a:ext>
            </a:extLst>
          </p:cNvPr>
          <p:cNvSpPr txBox="1">
            <a:spLocks/>
          </p:cNvSpPr>
          <p:nvPr/>
        </p:nvSpPr>
        <p:spPr>
          <a:xfrm>
            <a:off x="4994402" y="4795708"/>
            <a:ext cx="3781102" cy="11058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72</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22,0</a:t>
            </a:r>
            <a:r>
              <a:rPr lang="en-US" sz="2400" dirty="0">
                <a:latin typeface="+mj-lt"/>
              </a:rPr>
              <a:t> % — </a:t>
            </a:r>
            <a:r>
              <a:rPr lang="lt-LT" sz="2400" dirty="0">
                <a:latin typeface="+mj-lt"/>
              </a:rPr>
              <a:t>kartais</a:t>
            </a:r>
          </a:p>
          <a:p>
            <a:r>
              <a:rPr lang="lt-LT" sz="2400" dirty="0">
                <a:latin typeface="+mj-lt"/>
              </a:rPr>
              <a:t>6,0</a:t>
            </a:r>
            <a:r>
              <a:rPr lang="en-US" sz="2400" dirty="0">
                <a:latin typeface="+mj-lt"/>
              </a:rPr>
              <a:t> % — </a:t>
            </a:r>
            <a:r>
              <a:rPr lang="lt-LT" sz="2400" dirty="0">
                <a:latin typeface="+mj-lt"/>
              </a:rPr>
              <a:t>ne</a:t>
            </a:r>
          </a:p>
          <a:p>
            <a:endParaRPr lang="lt-LT" sz="2400" dirty="0">
              <a:latin typeface="+mj-lt"/>
            </a:endParaRPr>
          </a:p>
        </p:txBody>
      </p:sp>
      <p:sp>
        <p:nvSpPr>
          <p:cNvPr id="11" name="Turinio vietos rezervavimo ženklas 4">
            <a:extLst>
              <a:ext uri="{FF2B5EF4-FFF2-40B4-BE49-F238E27FC236}">
                <a16:creationId xmlns="" xmlns:a16="http://schemas.microsoft.com/office/drawing/2014/main" id="{2326DA3C-6D11-485F-908C-7295AFED8972}"/>
              </a:ext>
            </a:extLst>
          </p:cNvPr>
          <p:cNvSpPr txBox="1">
            <a:spLocks/>
          </p:cNvSpPr>
          <p:nvPr/>
        </p:nvSpPr>
        <p:spPr>
          <a:xfrm>
            <a:off x="778246" y="4945738"/>
            <a:ext cx="3781102" cy="110582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37</a:t>
            </a:r>
            <a:r>
              <a:rPr lang="en-US" sz="2400" dirty="0">
                <a:latin typeface="+mj-lt"/>
              </a:rPr>
              <a:t>,</a:t>
            </a:r>
            <a:r>
              <a:rPr lang="lt-LT" sz="2400" dirty="0">
                <a:latin typeface="+mj-lt"/>
              </a:rPr>
              <a:t>4 </a:t>
            </a:r>
            <a:r>
              <a:rPr lang="en-US" sz="2400" dirty="0">
                <a:latin typeface="+mj-lt"/>
              </a:rPr>
              <a:t>% —</a:t>
            </a:r>
            <a:r>
              <a:rPr lang="lt-LT" sz="2400" dirty="0">
                <a:latin typeface="+mj-lt"/>
              </a:rPr>
              <a:t> taip</a:t>
            </a:r>
            <a:endParaRPr lang="en-US" sz="2400" dirty="0">
              <a:latin typeface="+mj-lt"/>
            </a:endParaRPr>
          </a:p>
          <a:p>
            <a:r>
              <a:rPr lang="lt-LT" sz="2400" dirty="0">
                <a:latin typeface="+mj-lt"/>
              </a:rPr>
              <a:t>46,8</a:t>
            </a:r>
            <a:r>
              <a:rPr lang="en-US" sz="2400" dirty="0">
                <a:latin typeface="+mj-lt"/>
              </a:rPr>
              <a:t> % — </a:t>
            </a:r>
            <a:r>
              <a:rPr lang="lt-LT" sz="2400" dirty="0">
                <a:latin typeface="+mj-lt"/>
              </a:rPr>
              <a:t>kartais</a:t>
            </a:r>
          </a:p>
          <a:p>
            <a:r>
              <a:rPr lang="lt-LT" sz="2400" dirty="0">
                <a:latin typeface="+mj-lt"/>
              </a:rPr>
              <a:t>14,4</a:t>
            </a:r>
            <a:r>
              <a:rPr lang="en-US" sz="2400" dirty="0">
                <a:latin typeface="+mj-lt"/>
              </a:rPr>
              <a:t> % — </a:t>
            </a:r>
            <a:r>
              <a:rPr lang="lt-LT" sz="2400" dirty="0">
                <a:latin typeface="+mj-lt"/>
              </a:rPr>
              <a:t>ne</a:t>
            </a:r>
          </a:p>
          <a:p>
            <a:endParaRPr lang="lt-LT" sz="2400" dirty="0">
              <a:latin typeface="+mj-lt"/>
            </a:endParaRPr>
          </a:p>
        </p:txBody>
      </p:sp>
      <p:sp>
        <p:nvSpPr>
          <p:cNvPr id="13" name="Turinio vietos rezervavimo ženklas 4">
            <a:extLst>
              <a:ext uri="{FF2B5EF4-FFF2-40B4-BE49-F238E27FC236}">
                <a16:creationId xmlns="" xmlns:a16="http://schemas.microsoft.com/office/drawing/2014/main" id="{8F19DFCB-AB61-4E42-9303-C9BCF991CCEA}"/>
              </a:ext>
            </a:extLst>
          </p:cNvPr>
          <p:cNvSpPr txBox="1">
            <a:spLocks/>
          </p:cNvSpPr>
          <p:nvPr/>
        </p:nvSpPr>
        <p:spPr>
          <a:xfrm>
            <a:off x="1124169" y="2050194"/>
            <a:ext cx="2162203" cy="4852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pic>
        <p:nvPicPr>
          <p:cNvPr id="14" name="Paveikslėlis 13"/>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835" y="2881304"/>
            <a:ext cx="4044591" cy="1771479"/>
          </a:xfrm>
          <a:prstGeom prst="rect">
            <a:avLst/>
          </a:prstGeom>
          <a:noFill/>
          <a:ln>
            <a:noFill/>
          </a:ln>
        </p:spPr>
      </p:pic>
      <p:pic>
        <p:nvPicPr>
          <p:cNvPr id="15" name="Paveikslėlis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55617" y="2886413"/>
            <a:ext cx="4404172" cy="1816982"/>
          </a:xfrm>
          <a:prstGeom prst="rect">
            <a:avLst/>
          </a:prstGeom>
          <a:noFill/>
          <a:ln>
            <a:noFill/>
          </a:ln>
        </p:spPr>
      </p:pic>
    </p:spTree>
    <p:extLst>
      <p:ext uri="{BB962C8B-B14F-4D97-AF65-F5344CB8AC3E}">
        <p14:creationId xmlns:p14="http://schemas.microsoft.com/office/powerpoint/2010/main" val="808254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861622EC-6D1B-43F6-92B3-01BB9216FEC8}"/>
              </a:ext>
            </a:extLst>
          </p:cNvPr>
          <p:cNvSpPr>
            <a:spLocks noGrp="1"/>
          </p:cNvSpPr>
          <p:nvPr>
            <p:ph type="title"/>
          </p:nvPr>
        </p:nvSpPr>
        <p:spPr/>
        <p:txBody>
          <a:bodyPr>
            <a:normAutofit fontScale="90000"/>
          </a:bodyPr>
          <a:lstStyle/>
          <a:p>
            <a:r>
              <a:rPr lang="lt-LT" sz="2800" dirty="0"/>
              <a:t>Ar mokytojai analizuoja, naudoja, taiko ir tobulina įvairius IKT mokymo būdus ugdymo aplinkoje</a:t>
            </a:r>
          </a:p>
        </p:txBody>
      </p:sp>
      <p:sp>
        <p:nvSpPr>
          <p:cNvPr id="4" name="Datos vietos rezervavimo ženklas 3">
            <a:extLst>
              <a:ext uri="{FF2B5EF4-FFF2-40B4-BE49-F238E27FC236}">
                <a16:creationId xmlns="" xmlns:a16="http://schemas.microsoft.com/office/drawing/2014/main" id="{81CFA8D4-FFF3-4C5A-9872-0304B6A0B9EE}"/>
              </a:ext>
            </a:extLst>
          </p:cNvPr>
          <p:cNvSpPr>
            <a:spLocks noGrp="1"/>
          </p:cNvSpPr>
          <p:nvPr>
            <p:ph type="dt" sz="half" idx="10"/>
          </p:nvPr>
        </p:nvSpPr>
        <p:spPr>
          <a:xfrm>
            <a:off x="361663" y="6424590"/>
            <a:ext cx="2323479"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0021A2A7-369A-4F06-955B-3A86AA5F8247}"/>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F8BB3EA5-3887-483B-A4E1-1B72653FE40E}"/>
              </a:ext>
            </a:extLst>
          </p:cNvPr>
          <p:cNvSpPr>
            <a:spLocks noGrp="1"/>
          </p:cNvSpPr>
          <p:nvPr>
            <p:ph type="sldNum" sz="quarter" idx="12"/>
          </p:nvPr>
        </p:nvSpPr>
        <p:spPr/>
        <p:txBody>
          <a:bodyPr/>
          <a:lstStyle/>
          <a:p>
            <a:fld id="{D4CF1267-83A3-46AF-8A8E-304CD97637C5}" type="slidenum">
              <a:rPr lang="lt-LT" smtClean="0"/>
              <a:pPr/>
              <a:t>25</a:t>
            </a:fld>
            <a:endParaRPr lang="lt-LT"/>
          </a:p>
        </p:txBody>
      </p:sp>
      <p:pic>
        <p:nvPicPr>
          <p:cNvPr id="7" name="Paveikslėlis 6">
            <a:extLst>
              <a:ext uri="{FF2B5EF4-FFF2-40B4-BE49-F238E27FC236}">
                <a16:creationId xmlns="" xmlns:a16="http://schemas.microsoft.com/office/drawing/2014/main" id="{984352E5-3630-48BF-AE0D-A18DDB22A440}"/>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6764" y="2331207"/>
            <a:ext cx="4030734" cy="1696800"/>
          </a:xfrm>
          <a:prstGeom prst="rect">
            <a:avLst/>
          </a:prstGeom>
          <a:noFill/>
          <a:ln>
            <a:noFill/>
          </a:ln>
        </p:spPr>
      </p:pic>
      <p:pic>
        <p:nvPicPr>
          <p:cNvPr id="8" name="Paveikslėlis 7">
            <a:extLst>
              <a:ext uri="{FF2B5EF4-FFF2-40B4-BE49-F238E27FC236}">
                <a16:creationId xmlns="" xmlns:a16="http://schemas.microsoft.com/office/drawing/2014/main" id="{3FEC5D88-01FB-46EB-AAE2-D0D6C0AB448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2731" y="4393312"/>
            <a:ext cx="4030733" cy="1696800"/>
          </a:xfrm>
          <a:prstGeom prst="rect">
            <a:avLst/>
          </a:prstGeom>
          <a:noFill/>
          <a:ln>
            <a:noFill/>
          </a:ln>
        </p:spPr>
      </p:pic>
      <p:pic>
        <p:nvPicPr>
          <p:cNvPr id="9" name="Paveikslėlis 8">
            <a:extLst>
              <a:ext uri="{FF2B5EF4-FFF2-40B4-BE49-F238E27FC236}">
                <a16:creationId xmlns="" xmlns:a16="http://schemas.microsoft.com/office/drawing/2014/main" id="{DAEAAE76-FD41-4C2B-845C-4F3BCD7B34EE}"/>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76504" y="2356724"/>
            <a:ext cx="3873920" cy="1630787"/>
          </a:xfrm>
          <a:prstGeom prst="rect">
            <a:avLst/>
          </a:prstGeom>
          <a:noFill/>
          <a:ln>
            <a:noFill/>
          </a:ln>
        </p:spPr>
      </p:pic>
      <p:sp>
        <p:nvSpPr>
          <p:cNvPr id="11" name="Turinio vietos rezervavimo ženklas 4">
            <a:extLst>
              <a:ext uri="{FF2B5EF4-FFF2-40B4-BE49-F238E27FC236}">
                <a16:creationId xmlns="" xmlns:a16="http://schemas.microsoft.com/office/drawing/2014/main" id="{2E4C4AF8-B060-460B-8A5F-23D612F7D422}"/>
              </a:ext>
            </a:extLst>
          </p:cNvPr>
          <p:cNvSpPr txBox="1">
            <a:spLocks/>
          </p:cNvSpPr>
          <p:nvPr/>
        </p:nvSpPr>
        <p:spPr>
          <a:xfrm>
            <a:off x="2100944" y="3619134"/>
            <a:ext cx="2675772" cy="73675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44</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20,0</a:t>
            </a:r>
            <a:r>
              <a:rPr lang="en-US" sz="2400" dirty="0">
                <a:latin typeface="+mj-lt"/>
              </a:rPr>
              <a:t> % — </a:t>
            </a:r>
            <a:r>
              <a:rPr lang="lt-LT" sz="2400" dirty="0">
                <a:latin typeface="+mj-lt"/>
              </a:rPr>
              <a:t>ne</a:t>
            </a:r>
          </a:p>
        </p:txBody>
      </p:sp>
      <p:sp>
        <p:nvSpPr>
          <p:cNvPr id="12" name="Turinio vietos rezervavimo ženklas 4">
            <a:extLst>
              <a:ext uri="{FF2B5EF4-FFF2-40B4-BE49-F238E27FC236}">
                <a16:creationId xmlns="" xmlns:a16="http://schemas.microsoft.com/office/drawing/2014/main" id="{68F52490-30F7-4183-9296-271ACEC18591}"/>
              </a:ext>
            </a:extLst>
          </p:cNvPr>
          <p:cNvSpPr txBox="1">
            <a:spLocks/>
          </p:cNvSpPr>
          <p:nvPr/>
        </p:nvSpPr>
        <p:spPr>
          <a:xfrm>
            <a:off x="6131678" y="3570429"/>
            <a:ext cx="3224413" cy="87816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44</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36,0</a:t>
            </a:r>
            <a:r>
              <a:rPr lang="en-US" sz="2400" dirty="0">
                <a:latin typeface="+mj-lt"/>
              </a:rPr>
              <a:t> % — </a:t>
            </a:r>
            <a:r>
              <a:rPr lang="lt-LT" sz="2400" dirty="0">
                <a:latin typeface="+mj-lt"/>
              </a:rPr>
              <a:t>ne</a:t>
            </a:r>
          </a:p>
        </p:txBody>
      </p:sp>
      <p:sp>
        <p:nvSpPr>
          <p:cNvPr id="13" name="Turinio vietos rezervavimo ženklas 4">
            <a:extLst>
              <a:ext uri="{FF2B5EF4-FFF2-40B4-BE49-F238E27FC236}">
                <a16:creationId xmlns="" xmlns:a16="http://schemas.microsoft.com/office/drawing/2014/main" id="{20B3E79F-4114-4D32-8A8E-E9E3CCC8F3D3}"/>
              </a:ext>
            </a:extLst>
          </p:cNvPr>
          <p:cNvSpPr txBox="1">
            <a:spLocks/>
          </p:cNvSpPr>
          <p:nvPr/>
        </p:nvSpPr>
        <p:spPr>
          <a:xfrm>
            <a:off x="4776716" y="5190928"/>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74</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12,0</a:t>
            </a:r>
            <a:r>
              <a:rPr lang="en-US" sz="2400" dirty="0">
                <a:latin typeface="+mj-lt"/>
              </a:rPr>
              <a:t> % — </a:t>
            </a:r>
            <a:r>
              <a:rPr lang="lt-LT" sz="2400" dirty="0">
                <a:latin typeface="+mj-lt"/>
              </a:rPr>
              <a:t>ne</a:t>
            </a:r>
          </a:p>
        </p:txBody>
      </p:sp>
      <p:sp>
        <p:nvSpPr>
          <p:cNvPr id="15" name="Turinio vietos rezervavimo ženklas 4">
            <a:extLst>
              <a:ext uri="{FF2B5EF4-FFF2-40B4-BE49-F238E27FC236}">
                <a16:creationId xmlns="" xmlns:a16="http://schemas.microsoft.com/office/drawing/2014/main" id="{83B7B3F5-6EC6-4F5F-A15D-0500BC3B47F9}"/>
              </a:ext>
            </a:extLst>
          </p:cNvPr>
          <p:cNvSpPr txBox="1">
            <a:spLocks/>
          </p:cNvSpPr>
          <p:nvPr/>
        </p:nvSpPr>
        <p:spPr>
          <a:xfrm>
            <a:off x="3089388" y="1693719"/>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Tree>
    <p:extLst>
      <p:ext uri="{BB962C8B-B14F-4D97-AF65-F5344CB8AC3E}">
        <p14:creationId xmlns:p14="http://schemas.microsoft.com/office/powerpoint/2010/main" val="967440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B01157F0-7784-486F-996C-7FA6ED6A0A5F}"/>
              </a:ext>
            </a:extLst>
          </p:cNvPr>
          <p:cNvSpPr>
            <a:spLocks noGrp="1"/>
          </p:cNvSpPr>
          <p:nvPr>
            <p:ph type="title"/>
          </p:nvPr>
        </p:nvSpPr>
        <p:spPr>
          <a:xfrm>
            <a:off x="361664" y="583215"/>
            <a:ext cx="7185546" cy="1143000"/>
          </a:xfrm>
        </p:spPr>
        <p:txBody>
          <a:bodyPr>
            <a:normAutofit/>
          </a:bodyPr>
          <a:lstStyle/>
          <a:p>
            <a:r>
              <a:rPr lang="lt-LT" sz="2800" dirty="0"/>
              <a:t>Ar dirbant virtualioje aplinkoje mokytojai skiria užduotis atlikti komandose, grupėse, poromis?</a:t>
            </a:r>
          </a:p>
        </p:txBody>
      </p:sp>
      <p:sp>
        <p:nvSpPr>
          <p:cNvPr id="4" name="Datos vietos rezervavimo ženklas 3">
            <a:extLst>
              <a:ext uri="{FF2B5EF4-FFF2-40B4-BE49-F238E27FC236}">
                <a16:creationId xmlns="" xmlns:a16="http://schemas.microsoft.com/office/drawing/2014/main" id="{072BD028-3312-4FC6-AF0A-DF6D83BBE3EC}"/>
              </a:ext>
            </a:extLst>
          </p:cNvPr>
          <p:cNvSpPr>
            <a:spLocks noGrp="1"/>
          </p:cNvSpPr>
          <p:nvPr>
            <p:ph type="dt" sz="half" idx="10"/>
          </p:nvPr>
        </p:nvSpPr>
        <p:spPr>
          <a:xfrm>
            <a:off x="361663" y="6424590"/>
            <a:ext cx="2403307"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8BD90122-F0E8-4268-92C2-2C59354C8756}"/>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A85302E6-04BD-441F-B5EA-29D2C43A3A36}"/>
              </a:ext>
            </a:extLst>
          </p:cNvPr>
          <p:cNvSpPr>
            <a:spLocks noGrp="1"/>
          </p:cNvSpPr>
          <p:nvPr>
            <p:ph type="sldNum" sz="quarter" idx="12"/>
          </p:nvPr>
        </p:nvSpPr>
        <p:spPr/>
        <p:txBody>
          <a:bodyPr/>
          <a:lstStyle/>
          <a:p>
            <a:fld id="{D4CF1267-83A3-46AF-8A8E-304CD97637C5}" type="slidenum">
              <a:rPr lang="lt-LT" smtClean="0"/>
              <a:pPr/>
              <a:t>26</a:t>
            </a:fld>
            <a:endParaRPr lang="lt-LT"/>
          </a:p>
        </p:txBody>
      </p:sp>
      <p:sp>
        <p:nvSpPr>
          <p:cNvPr id="10" name="Turinio vietos rezervavimo ženklas 4">
            <a:extLst>
              <a:ext uri="{FF2B5EF4-FFF2-40B4-BE49-F238E27FC236}">
                <a16:creationId xmlns="" xmlns:a16="http://schemas.microsoft.com/office/drawing/2014/main" id="{BF7FC1DA-DAA4-4497-9900-0045B2B3AD8A}"/>
              </a:ext>
            </a:extLst>
          </p:cNvPr>
          <p:cNvSpPr txBox="1">
            <a:spLocks/>
          </p:cNvSpPr>
          <p:nvPr/>
        </p:nvSpPr>
        <p:spPr>
          <a:xfrm>
            <a:off x="4895464" y="2203082"/>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1" name="Turinio vietos rezervavimo ženklas 4">
            <a:extLst>
              <a:ext uri="{FF2B5EF4-FFF2-40B4-BE49-F238E27FC236}">
                <a16:creationId xmlns="" xmlns:a16="http://schemas.microsoft.com/office/drawing/2014/main" id="{8F19DFCB-AB61-4E42-9303-C9BCF991CCEA}"/>
              </a:ext>
            </a:extLst>
          </p:cNvPr>
          <p:cNvSpPr txBox="1">
            <a:spLocks/>
          </p:cNvSpPr>
          <p:nvPr/>
        </p:nvSpPr>
        <p:spPr>
          <a:xfrm>
            <a:off x="1023426" y="2390610"/>
            <a:ext cx="2162203" cy="4852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2" name="Turinio vietos rezervavimo ženklas 4">
            <a:extLst>
              <a:ext uri="{FF2B5EF4-FFF2-40B4-BE49-F238E27FC236}">
                <a16:creationId xmlns="" xmlns:a16="http://schemas.microsoft.com/office/drawing/2014/main" id="{E725F60D-F315-4D6D-9AAC-ABD84835A0D8}"/>
              </a:ext>
            </a:extLst>
          </p:cNvPr>
          <p:cNvSpPr txBox="1">
            <a:spLocks/>
          </p:cNvSpPr>
          <p:nvPr/>
        </p:nvSpPr>
        <p:spPr>
          <a:xfrm>
            <a:off x="1208138" y="5124747"/>
            <a:ext cx="2977363" cy="87669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3800" dirty="0">
                <a:latin typeface="+mj-lt"/>
              </a:rPr>
              <a:t>29</a:t>
            </a:r>
            <a:r>
              <a:rPr lang="en-US" sz="3800" dirty="0">
                <a:latin typeface="+mj-lt"/>
              </a:rPr>
              <a:t>,</a:t>
            </a:r>
            <a:r>
              <a:rPr lang="lt-LT" sz="3800" dirty="0">
                <a:latin typeface="+mj-lt"/>
              </a:rPr>
              <a:t>5 </a:t>
            </a:r>
            <a:r>
              <a:rPr lang="en-US" sz="3800" dirty="0">
                <a:latin typeface="+mj-lt"/>
              </a:rPr>
              <a:t>% —</a:t>
            </a:r>
            <a:r>
              <a:rPr lang="lt-LT" sz="3800" dirty="0">
                <a:latin typeface="+mj-lt"/>
              </a:rPr>
              <a:t> taip</a:t>
            </a:r>
            <a:endParaRPr lang="en-US" sz="3800" dirty="0">
              <a:latin typeface="+mj-lt"/>
            </a:endParaRPr>
          </a:p>
          <a:p>
            <a:r>
              <a:rPr lang="lt-LT" sz="3800" dirty="0">
                <a:latin typeface="+mj-lt"/>
              </a:rPr>
              <a:t>17,0</a:t>
            </a:r>
            <a:r>
              <a:rPr lang="en-US" sz="3800" dirty="0">
                <a:latin typeface="+mj-lt"/>
              </a:rPr>
              <a:t> % — </a:t>
            </a:r>
            <a:r>
              <a:rPr lang="lt-LT" sz="3800" dirty="0">
                <a:latin typeface="+mj-lt"/>
              </a:rPr>
              <a:t>ne</a:t>
            </a:r>
          </a:p>
          <a:p>
            <a:r>
              <a:rPr lang="lt-LT" sz="3800" dirty="0">
                <a:latin typeface="+mj-lt"/>
              </a:rPr>
              <a:t>51,4</a:t>
            </a:r>
            <a:r>
              <a:rPr lang="en-US" sz="3800" dirty="0">
                <a:latin typeface="+mj-lt"/>
              </a:rPr>
              <a:t> % — </a:t>
            </a:r>
            <a:r>
              <a:rPr lang="lt-LT" sz="3800" dirty="0">
                <a:latin typeface="+mj-lt"/>
              </a:rPr>
              <a:t>kartais</a:t>
            </a:r>
          </a:p>
          <a:p>
            <a:endParaRPr lang="lt-LT" sz="2400" dirty="0">
              <a:latin typeface="+mj-lt"/>
            </a:endParaRPr>
          </a:p>
        </p:txBody>
      </p:sp>
      <p:sp>
        <p:nvSpPr>
          <p:cNvPr id="14" name="Turinio vietos rezervavimo ženklas 4">
            <a:extLst>
              <a:ext uri="{FF2B5EF4-FFF2-40B4-BE49-F238E27FC236}">
                <a16:creationId xmlns="" xmlns:a16="http://schemas.microsoft.com/office/drawing/2014/main" id="{A59415BB-28DF-4E55-808E-6464D7B6EB55}"/>
              </a:ext>
            </a:extLst>
          </p:cNvPr>
          <p:cNvSpPr txBox="1">
            <a:spLocks/>
          </p:cNvSpPr>
          <p:nvPr/>
        </p:nvSpPr>
        <p:spPr>
          <a:xfrm>
            <a:off x="5671036" y="5260788"/>
            <a:ext cx="2660530" cy="876692"/>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18</a:t>
            </a:r>
            <a:r>
              <a:rPr lang="en-US" sz="2400" dirty="0">
                <a:latin typeface="+mj-lt"/>
              </a:rPr>
              <a:t>,</a:t>
            </a:r>
            <a:r>
              <a:rPr lang="lt-LT" sz="2400" dirty="0">
                <a:latin typeface="+mj-lt"/>
              </a:rPr>
              <a:t>0 </a:t>
            </a:r>
            <a:r>
              <a:rPr lang="en-US" sz="2400" dirty="0">
                <a:latin typeface="+mj-lt"/>
              </a:rPr>
              <a:t>% —</a:t>
            </a:r>
            <a:r>
              <a:rPr lang="lt-LT" sz="2400" dirty="0">
                <a:latin typeface="+mj-lt"/>
              </a:rPr>
              <a:t> taip</a:t>
            </a:r>
            <a:endParaRPr lang="en-US" sz="2400" dirty="0">
              <a:latin typeface="+mj-lt"/>
            </a:endParaRPr>
          </a:p>
          <a:p>
            <a:r>
              <a:rPr lang="lt-LT" sz="2400" dirty="0">
                <a:latin typeface="+mj-lt"/>
              </a:rPr>
              <a:t>36,0</a:t>
            </a:r>
            <a:r>
              <a:rPr lang="en-US" sz="2400" dirty="0">
                <a:latin typeface="+mj-lt"/>
              </a:rPr>
              <a:t> % — </a:t>
            </a:r>
            <a:r>
              <a:rPr lang="lt-LT" sz="2400" dirty="0">
                <a:latin typeface="+mj-lt"/>
              </a:rPr>
              <a:t>ne</a:t>
            </a:r>
          </a:p>
          <a:p>
            <a:r>
              <a:rPr lang="lt-LT" sz="2400" dirty="0">
                <a:latin typeface="+mj-lt"/>
              </a:rPr>
              <a:t>44,0 </a:t>
            </a:r>
            <a:r>
              <a:rPr lang="en-US" sz="2400" dirty="0">
                <a:latin typeface="+mj-lt"/>
              </a:rPr>
              <a:t>% — </a:t>
            </a:r>
            <a:r>
              <a:rPr lang="lt-LT" sz="2400" dirty="0">
                <a:latin typeface="+mj-lt"/>
              </a:rPr>
              <a:t>kartais</a:t>
            </a:r>
          </a:p>
          <a:p>
            <a:endParaRPr lang="lt-LT" sz="2400" dirty="0">
              <a:latin typeface="+mj-lt"/>
            </a:endParaRPr>
          </a:p>
        </p:txBody>
      </p:sp>
      <p:pic>
        <p:nvPicPr>
          <p:cNvPr id="15" name="Paveikslėlis 1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047" y="2922189"/>
            <a:ext cx="4375417" cy="1894837"/>
          </a:xfrm>
          <a:prstGeom prst="rect">
            <a:avLst/>
          </a:prstGeom>
          <a:noFill/>
          <a:ln>
            <a:noFill/>
          </a:ln>
        </p:spPr>
      </p:pic>
      <p:pic>
        <p:nvPicPr>
          <p:cNvPr id="16" name="Paveikslėlis 1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3224317"/>
            <a:ext cx="4348942" cy="1902951"/>
          </a:xfrm>
          <a:prstGeom prst="rect">
            <a:avLst/>
          </a:prstGeom>
          <a:noFill/>
          <a:ln>
            <a:noFill/>
          </a:ln>
        </p:spPr>
      </p:pic>
    </p:spTree>
    <p:extLst>
      <p:ext uri="{BB962C8B-B14F-4D97-AF65-F5344CB8AC3E}">
        <p14:creationId xmlns:p14="http://schemas.microsoft.com/office/powerpoint/2010/main" val="5041688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aveikslėlis 8">
            <a:extLst>
              <a:ext uri="{FF2B5EF4-FFF2-40B4-BE49-F238E27FC236}">
                <a16:creationId xmlns="" xmlns:a16="http://schemas.microsoft.com/office/drawing/2014/main" id="{10857159-C0AD-48E6-A90F-AC992B92F87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899" y="2520841"/>
            <a:ext cx="4181817" cy="1897306"/>
          </a:xfrm>
          <a:prstGeom prst="rect">
            <a:avLst/>
          </a:prstGeom>
          <a:noFill/>
          <a:ln>
            <a:noFill/>
          </a:ln>
        </p:spPr>
      </p:pic>
      <p:pic>
        <p:nvPicPr>
          <p:cNvPr id="15" name="Paveikslėlis 14">
            <a:extLst>
              <a:ext uri="{FF2B5EF4-FFF2-40B4-BE49-F238E27FC236}">
                <a16:creationId xmlns="" xmlns:a16="http://schemas.microsoft.com/office/drawing/2014/main" id="{588E3529-8EAC-4FD8-9AC3-A843A1629B8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80632" y="2594182"/>
            <a:ext cx="4262479" cy="1794357"/>
          </a:xfrm>
          <a:prstGeom prst="rect">
            <a:avLst/>
          </a:prstGeom>
          <a:noFill/>
          <a:ln>
            <a:noFill/>
          </a:ln>
        </p:spPr>
      </p:pic>
      <p:sp>
        <p:nvSpPr>
          <p:cNvPr id="2" name="Pavadinimas 1">
            <a:extLst>
              <a:ext uri="{FF2B5EF4-FFF2-40B4-BE49-F238E27FC236}">
                <a16:creationId xmlns="" xmlns:a16="http://schemas.microsoft.com/office/drawing/2014/main" id="{B01157F0-7784-486F-996C-7FA6ED6A0A5F}"/>
              </a:ext>
            </a:extLst>
          </p:cNvPr>
          <p:cNvSpPr>
            <a:spLocks noGrp="1"/>
          </p:cNvSpPr>
          <p:nvPr>
            <p:ph type="title"/>
          </p:nvPr>
        </p:nvSpPr>
        <p:spPr>
          <a:xfrm>
            <a:off x="361664" y="583215"/>
            <a:ext cx="7185546" cy="1143000"/>
          </a:xfrm>
        </p:spPr>
        <p:txBody>
          <a:bodyPr>
            <a:normAutofit/>
          </a:bodyPr>
          <a:lstStyle/>
          <a:p>
            <a:r>
              <a:rPr lang="lt-LT" sz="2800" dirty="0"/>
              <a:t>Ar naudojant virtualias aplinkas sustiprėjo bendradarbiavimo ryšiai su kitais mokiniais?</a:t>
            </a:r>
          </a:p>
        </p:txBody>
      </p:sp>
      <p:sp>
        <p:nvSpPr>
          <p:cNvPr id="4" name="Datos vietos rezervavimo ženklas 3">
            <a:extLst>
              <a:ext uri="{FF2B5EF4-FFF2-40B4-BE49-F238E27FC236}">
                <a16:creationId xmlns="" xmlns:a16="http://schemas.microsoft.com/office/drawing/2014/main" id="{072BD028-3312-4FC6-AF0A-DF6D83BBE3EC}"/>
              </a:ext>
            </a:extLst>
          </p:cNvPr>
          <p:cNvSpPr>
            <a:spLocks noGrp="1"/>
          </p:cNvSpPr>
          <p:nvPr>
            <p:ph type="dt" sz="half" idx="10"/>
          </p:nvPr>
        </p:nvSpPr>
        <p:spPr>
          <a:xfrm>
            <a:off x="361664" y="6424590"/>
            <a:ext cx="2381536"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8BD90122-F0E8-4268-92C2-2C59354C8756}"/>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A85302E6-04BD-441F-B5EA-29D2C43A3A36}"/>
              </a:ext>
            </a:extLst>
          </p:cNvPr>
          <p:cNvSpPr>
            <a:spLocks noGrp="1"/>
          </p:cNvSpPr>
          <p:nvPr>
            <p:ph type="sldNum" sz="quarter" idx="12"/>
          </p:nvPr>
        </p:nvSpPr>
        <p:spPr/>
        <p:txBody>
          <a:bodyPr/>
          <a:lstStyle/>
          <a:p>
            <a:fld id="{D4CF1267-83A3-46AF-8A8E-304CD97637C5}" type="slidenum">
              <a:rPr lang="lt-LT" smtClean="0"/>
              <a:pPr/>
              <a:t>27</a:t>
            </a:fld>
            <a:endParaRPr lang="lt-LT"/>
          </a:p>
        </p:txBody>
      </p:sp>
      <p:sp>
        <p:nvSpPr>
          <p:cNvPr id="10" name="Turinio vietos rezervavimo ženklas 4">
            <a:extLst>
              <a:ext uri="{FF2B5EF4-FFF2-40B4-BE49-F238E27FC236}">
                <a16:creationId xmlns="" xmlns:a16="http://schemas.microsoft.com/office/drawing/2014/main" id="{BF7FC1DA-DAA4-4497-9900-0045B2B3AD8A}"/>
              </a:ext>
            </a:extLst>
          </p:cNvPr>
          <p:cNvSpPr txBox="1">
            <a:spLocks/>
          </p:cNvSpPr>
          <p:nvPr/>
        </p:nvSpPr>
        <p:spPr>
          <a:xfrm>
            <a:off x="4994402" y="1963245"/>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1" name="Turinio vietos rezervavimo ženklas 4">
            <a:extLst>
              <a:ext uri="{FF2B5EF4-FFF2-40B4-BE49-F238E27FC236}">
                <a16:creationId xmlns="" xmlns:a16="http://schemas.microsoft.com/office/drawing/2014/main" id="{8F19DFCB-AB61-4E42-9303-C9BCF991CCEA}"/>
              </a:ext>
            </a:extLst>
          </p:cNvPr>
          <p:cNvSpPr txBox="1">
            <a:spLocks/>
          </p:cNvSpPr>
          <p:nvPr/>
        </p:nvSpPr>
        <p:spPr>
          <a:xfrm>
            <a:off x="1098935" y="2074467"/>
            <a:ext cx="2162203" cy="48522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2" name="Turinio vietos rezervavimo ženklas 4">
            <a:extLst>
              <a:ext uri="{FF2B5EF4-FFF2-40B4-BE49-F238E27FC236}">
                <a16:creationId xmlns="" xmlns:a16="http://schemas.microsoft.com/office/drawing/2014/main" id="{E725F60D-F315-4D6D-9AAC-ABD84835A0D8}"/>
              </a:ext>
            </a:extLst>
          </p:cNvPr>
          <p:cNvSpPr txBox="1">
            <a:spLocks/>
          </p:cNvSpPr>
          <p:nvPr/>
        </p:nvSpPr>
        <p:spPr>
          <a:xfrm>
            <a:off x="1214244" y="4702893"/>
            <a:ext cx="2914695" cy="981470"/>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3800" dirty="0">
                <a:latin typeface="+mj-lt"/>
              </a:rPr>
              <a:t>50</a:t>
            </a:r>
            <a:r>
              <a:rPr lang="en-US" sz="3800" dirty="0">
                <a:latin typeface="+mj-lt"/>
              </a:rPr>
              <a:t>,</a:t>
            </a:r>
            <a:r>
              <a:rPr lang="lt-LT" sz="3800" dirty="0">
                <a:latin typeface="+mj-lt"/>
              </a:rPr>
              <a:t>0 </a:t>
            </a:r>
            <a:r>
              <a:rPr lang="en-US" sz="3800" dirty="0">
                <a:latin typeface="+mj-lt"/>
              </a:rPr>
              <a:t>% —</a:t>
            </a:r>
            <a:r>
              <a:rPr lang="lt-LT" sz="3800" dirty="0">
                <a:latin typeface="+mj-lt"/>
              </a:rPr>
              <a:t> taip</a:t>
            </a:r>
            <a:endParaRPr lang="en-US" sz="3800" dirty="0">
              <a:latin typeface="+mj-lt"/>
            </a:endParaRPr>
          </a:p>
          <a:p>
            <a:r>
              <a:rPr lang="lt-LT" sz="3800" dirty="0">
                <a:latin typeface="+mj-lt"/>
              </a:rPr>
              <a:t>24,0</a:t>
            </a:r>
            <a:r>
              <a:rPr lang="en-US" sz="3800" dirty="0">
                <a:latin typeface="+mj-lt"/>
              </a:rPr>
              <a:t> % — </a:t>
            </a:r>
            <a:r>
              <a:rPr lang="lt-LT" sz="3800" dirty="0">
                <a:latin typeface="+mj-lt"/>
              </a:rPr>
              <a:t>ne</a:t>
            </a:r>
          </a:p>
          <a:p>
            <a:r>
              <a:rPr lang="lt-LT" sz="3800" dirty="0">
                <a:latin typeface="+mj-lt"/>
              </a:rPr>
              <a:t>23,3 </a:t>
            </a:r>
            <a:r>
              <a:rPr lang="en-US" sz="3800" dirty="0">
                <a:latin typeface="+mj-lt"/>
              </a:rPr>
              <a:t>% — </a:t>
            </a:r>
            <a:r>
              <a:rPr lang="lt-LT" sz="3800" dirty="0">
                <a:latin typeface="+mj-lt"/>
              </a:rPr>
              <a:t>kartais</a:t>
            </a:r>
          </a:p>
          <a:p>
            <a:endParaRPr lang="lt-LT" sz="2400" dirty="0">
              <a:latin typeface="+mj-lt"/>
            </a:endParaRPr>
          </a:p>
        </p:txBody>
      </p:sp>
      <p:sp>
        <p:nvSpPr>
          <p:cNvPr id="16" name="Turinio vietos rezervavimo ženklas 4">
            <a:extLst>
              <a:ext uri="{FF2B5EF4-FFF2-40B4-BE49-F238E27FC236}">
                <a16:creationId xmlns="" xmlns:a16="http://schemas.microsoft.com/office/drawing/2014/main" id="{05030872-D6BA-4AFE-B99E-12973E4BD414}"/>
              </a:ext>
            </a:extLst>
          </p:cNvPr>
          <p:cNvSpPr txBox="1">
            <a:spLocks/>
          </p:cNvSpPr>
          <p:nvPr/>
        </p:nvSpPr>
        <p:spPr>
          <a:xfrm>
            <a:off x="5110750" y="4766704"/>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1800" dirty="0">
                <a:latin typeface="+mj-lt"/>
              </a:rPr>
              <a:t>58</a:t>
            </a:r>
            <a:r>
              <a:rPr lang="en-US" sz="1800" dirty="0">
                <a:latin typeface="+mj-lt"/>
              </a:rPr>
              <a:t>,</a:t>
            </a:r>
            <a:r>
              <a:rPr lang="lt-LT" sz="1800" dirty="0">
                <a:latin typeface="+mj-lt"/>
              </a:rPr>
              <a:t>0 </a:t>
            </a:r>
            <a:r>
              <a:rPr lang="en-US" sz="1800" dirty="0">
                <a:latin typeface="+mj-lt"/>
              </a:rPr>
              <a:t>% —</a:t>
            </a:r>
            <a:r>
              <a:rPr lang="lt-LT" sz="1800" dirty="0">
                <a:latin typeface="+mj-lt"/>
              </a:rPr>
              <a:t> taip</a:t>
            </a:r>
            <a:endParaRPr lang="en-US" sz="1800" dirty="0">
              <a:latin typeface="+mj-lt"/>
            </a:endParaRPr>
          </a:p>
          <a:p>
            <a:r>
              <a:rPr lang="lt-LT" sz="1800" dirty="0">
                <a:latin typeface="+mj-lt"/>
              </a:rPr>
              <a:t>42,0 </a:t>
            </a:r>
            <a:r>
              <a:rPr lang="en-US" sz="1800" dirty="0">
                <a:latin typeface="+mj-lt"/>
              </a:rPr>
              <a:t>% — </a:t>
            </a:r>
            <a:r>
              <a:rPr lang="lt-LT" sz="1800" dirty="0">
                <a:latin typeface="+mj-lt"/>
              </a:rPr>
              <a:t>kartais</a:t>
            </a:r>
          </a:p>
        </p:txBody>
      </p:sp>
    </p:spTree>
    <p:extLst>
      <p:ext uri="{BB962C8B-B14F-4D97-AF65-F5344CB8AC3E}">
        <p14:creationId xmlns:p14="http://schemas.microsoft.com/office/powerpoint/2010/main" val="9367632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61246"/>
            <a:ext cx="7798526" cy="1143000"/>
          </a:xfrm>
        </p:spPr>
        <p:txBody>
          <a:bodyPr/>
          <a:lstStyle/>
          <a:p>
            <a:r>
              <a:rPr lang="lt-LT" dirty="0"/>
              <a:t>Aukščiausios vertės</a:t>
            </a:r>
            <a:endParaRPr lang="en-US" dirty="0"/>
          </a:p>
        </p:txBody>
      </p:sp>
      <p:sp>
        <p:nvSpPr>
          <p:cNvPr id="3" name="Content Placeholder 2"/>
          <p:cNvSpPr>
            <a:spLocks noGrp="1"/>
          </p:cNvSpPr>
          <p:nvPr>
            <p:ph idx="1"/>
          </p:nvPr>
        </p:nvSpPr>
        <p:spPr>
          <a:xfrm>
            <a:off x="457200" y="2183352"/>
            <a:ext cx="8065828" cy="3790157"/>
          </a:xfrm>
        </p:spPr>
        <p:txBody>
          <a:bodyPr>
            <a:normAutofit/>
          </a:bodyPr>
          <a:lstStyle/>
          <a:p>
            <a:r>
              <a:rPr lang="lt-LT" sz="2800" b="1" dirty="0">
                <a:latin typeface="+mj-lt"/>
              </a:rPr>
              <a:t>Visi</a:t>
            </a:r>
            <a:r>
              <a:rPr lang="lt-LT" sz="2800" dirty="0">
                <a:latin typeface="+mj-lt"/>
              </a:rPr>
              <a:t> (100%) mokytojai naudoja IKT pamokose. </a:t>
            </a:r>
          </a:p>
          <a:p>
            <a:r>
              <a:rPr lang="lt-LT" sz="2800" b="1" dirty="0" smtClean="0">
                <a:latin typeface="+mj-lt"/>
              </a:rPr>
              <a:t>Dauguma </a:t>
            </a:r>
            <a:r>
              <a:rPr lang="lt-LT" sz="2800" dirty="0">
                <a:latin typeface="+mj-lt"/>
              </a:rPr>
              <a:t>(75%) mokinių mano, kad</a:t>
            </a:r>
            <a:r>
              <a:rPr lang="en-US" sz="2800" dirty="0">
                <a:latin typeface="+mj-lt"/>
              </a:rPr>
              <a:t> </a:t>
            </a:r>
            <a:r>
              <a:rPr lang="lt-LT" sz="2800" dirty="0">
                <a:latin typeface="+mj-lt"/>
              </a:rPr>
              <a:t>į</a:t>
            </a:r>
            <a:r>
              <a:rPr lang="en-US" sz="2800" dirty="0">
                <a:latin typeface="+mj-lt"/>
              </a:rPr>
              <a:t>rangos u</a:t>
            </a:r>
            <a:r>
              <a:rPr lang="lt-LT" sz="2800" dirty="0">
                <a:latin typeface="+mj-lt"/>
              </a:rPr>
              <a:t>ž</a:t>
            </a:r>
            <a:r>
              <a:rPr lang="en-US" sz="2800" dirty="0">
                <a:latin typeface="+mj-lt"/>
              </a:rPr>
              <a:t>tenka</a:t>
            </a:r>
            <a:r>
              <a:rPr lang="lt-LT" sz="2800" dirty="0">
                <a:latin typeface="+mj-lt"/>
              </a:rPr>
              <a:t> visiems mokiniams.</a:t>
            </a:r>
          </a:p>
          <a:p>
            <a:r>
              <a:rPr lang="lt-LT" sz="2800" b="1" dirty="0">
                <a:latin typeface="+mj-lt"/>
              </a:rPr>
              <a:t>Dauguma </a:t>
            </a:r>
            <a:r>
              <a:rPr lang="lt-LT" sz="2800" dirty="0">
                <a:latin typeface="+mj-lt"/>
              </a:rPr>
              <a:t>(74%) mokytojų taiko ir tobulina įvairius IKT mokymo metodus.</a:t>
            </a:r>
          </a:p>
          <a:p>
            <a:r>
              <a:rPr lang="lt-LT" sz="2800" b="1" dirty="0" smtClean="0">
                <a:latin typeface="+mj-lt"/>
              </a:rPr>
              <a:t>Daugiau nei pusė </a:t>
            </a:r>
            <a:r>
              <a:rPr lang="lt-LT" sz="2800" dirty="0" smtClean="0">
                <a:latin typeface="+mj-lt"/>
              </a:rPr>
              <a:t>(58</a:t>
            </a:r>
            <a:r>
              <a:rPr lang="lt-LT" sz="2800" dirty="0">
                <a:latin typeface="+mj-lt"/>
              </a:rPr>
              <a:t>% mokytojų ir 50% </a:t>
            </a:r>
            <a:r>
              <a:rPr lang="lt-LT" sz="2800" dirty="0" smtClean="0">
                <a:latin typeface="+mj-lt"/>
              </a:rPr>
              <a:t>mokinių) </a:t>
            </a:r>
            <a:r>
              <a:rPr lang="lt-LT" sz="2800" dirty="0">
                <a:latin typeface="+mj-lt"/>
              </a:rPr>
              <a:t>teigia, kad naudojant virtualias aplinkas sustiprėjo mokinių bendradarbiavimas.</a:t>
            </a:r>
          </a:p>
          <a:p>
            <a:endParaRPr lang="lt-LT" sz="2800" dirty="0">
              <a:latin typeface="+mj-lt"/>
            </a:endParaRPr>
          </a:p>
        </p:txBody>
      </p:sp>
      <p:sp>
        <p:nvSpPr>
          <p:cNvPr id="4" name="Datos vietos rezervavimo ženklas 3"/>
          <p:cNvSpPr>
            <a:spLocks noGrp="1"/>
          </p:cNvSpPr>
          <p:nvPr>
            <p:ph type="dt" sz="half" idx="10"/>
          </p:nvPr>
        </p:nvSpPr>
        <p:spPr>
          <a:xfrm>
            <a:off x="361663" y="6424590"/>
            <a:ext cx="2352507" cy="365125"/>
          </a:xfrm>
        </p:spPr>
        <p:txBody>
          <a:bodyPr/>
          <a:lstStyle/>
          <a:p>
            <a:fld id="{A63D00EE-38E7-4F6C-97F0-D7895253FE4E}"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28</a:t>
            </a:fld>
            <a:endParaRPr lang="lt-LT"/>
          </a:p>
        </p:txBody>
      </p:sp>
    </p:spTree>
    <p:extLst>
      <p:ext uri="{BB962C8B-B14F-4D97-AF65-F5344CB8AC3E}">
        <p14:creationId xmlns:p14="http://schemas.microsoft.com/office/powerpoint/2010/main" val="24396847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Žemiausios vertės</a:t>
            </a:r>
          </a:p>
        </p:txBody>
      </p:sp>
      <p:sp>
        <p:nvSpPr>
          <p:cNvPr id="3" name="Turinio vietos rezervavimo ženklas 2"/>
          <p:cNvSpPr>
            <a:spLocks noGrp="1"/>
          </p:cNvSpPr>
          <p:nvPr>
            <p:ph idx="1"/>
          </p:nvPr>
        </p:nvSpPr>
        <p:spPr/>
        <p:txBody>
          <a:bodyPr>
            <a:normAutofit fontScale="92500"/>
          </a:bodyPr>
          <a:lstStyle/>
          <a:p>
            <a:r>
              <a:rPr lang="lt-LT" b="1" dirty="0">
                <a:latin typeface="+mj-lt"/>
              </a:rPr>
              <a:t>Mažiau nei </a:t>
            </a:r>
            <a:r>
              <a:rPr lang="lt-LT" b="1" dirty="0" smtClean="0">
                <a:latin typeface="+mj-lt"/>
              </a:rPr>
              <a:t>pusė</a:t>
            </a:r>
            <a:r>
              <a:rPr lang="lt-LT" dirty="0" smtClean="0">
                <a:latin typeface="+mj-lt"/>
              </a:rPr>
              <a:t> </a:t>
            </a:r>
            <a:r>
              <a:rPr lang="lt-LT" dirty="0">
                <a:latin typeface="+mj-lt"/>
              </a:rPr>
              <a:t>(44</a:t>
            </a:r>
            <a:r>
              <a:rPr lang="lt-LT" dirty="0" smtClean="0">
                <a:latin typeface="+mj-lt"/>
              </a:rPr>
              <a:t>%) mokytojų, teigia, kad turima įranga ir priemonės atitinka jų poreikius. </a:t>
            </a:r>
          </a:p>
          <a:p>
            <a:r>
              <a:rPr lang="lt-LT" b="1" dirty="0" smtClean="0">
                <a:latin typeface="+mj-lt"/>
              </a:rPr>
              <a:t>Tik 40%</a:t>
            </a:r>
            <a:r>
              <a:rPr lang="lt-LT" dirty="0" smtClean="0">
                <a:latin typeface="+mj-lt"/>
              </a:rPr>
              <a:t> mokytojų naudojasi </a:t>
            </a:r>
            <a:r>
              <a:rPr lang="lt-LT" dirty="0">
                <a:latin typeface="+mj-lt"/>
              </a:rPr>
              <a:t>partnerių </a:t>
            </a:r>
            <a:r>
              <a:rPr lang="lt-LT" dirty="0" smtClean="0">
                <a:latin typeface="+mj-lt"/>
              </a:rPr>
              <a:t>(kultūros centrų, muziejų, bibliotekų, informacijos centrų </a:t>
            </a:r>
            <a:r>
              <a:rPr lang="lt-LT" dirty="0">
                <a:latin typeface="+mj-lt"/>
              </a:rPr>
              <a:t>ir kt.) turimais ištekliais, </a:t>
            </a:r>
            <a:r>
              <a:rPr lang="lt-LT" dirty="0" smtClean="0">
                <a:latin typeface="+mj-lt"/>
              </a:rPr>
              <a:t>priemonėmis.</a:t>
            </a:r>
          </a:p>
          <a:p>
            <a:r>
              <a:rPr lang="lt-LT" b="1" dirty="0" smtClean="0">
                <a:latin typeface="+mj-lt"/>
              </a:rPr>
              <a:t>Maža </a:t>
            </a:r>
            <a:r>
              <a:rPr lang="lt-LT" b="1" dirty="0">
                <a:latin typeface="+mj-lt"/>
              </a:rPr>
              <a:t>dalis </a:t>
            </a:r>
            <a:r>
              <a:rPr lang="lt-LT" dirty="0">
                <a:latin typeface="+mj-lt"/>
              </a:rPr>
              <a:t>(8%) </a:t>
            </a:r>
            <a:r>
              <a:rPr lang="lt-LT" dirty="0" smtClean="0">
                <a:latin typeface="+mj-lt"/>
              </a:rPr>
              <a:t>mokytojų kuria </a:t>
            </a:r>
            <a:r>
              <a:rPr lang="lt-LT" dirty="0">
                <a:latin typeface="+mj-lt"/>
              </a:rPr>
              <a:t>virtualias mokymosi </a:t>
            </a:r>
            <a:r>
              <a:rPr lang="lt-LT" dirty="0" smtClean="0">
                <a:latin typeface="+mj-lt"/>
              </a:rPr>
              <a:t>priemones.</a:t>
            </a:r>
            <a:endParaRPr lang="lt-LT" dirty="0">
              <a:latin typeface="+mj-lt"/>
            </a:endParaRPr>
          </a:p>
          <a:p>
            <a:endParaRPr lang="lt-LT" dirty="0">
              <a:latin typeface="+mj-lt"/>
            </a:endParaRPr>
          </a:p>
        </p:txBody>
      </p:sp>
      <p:sp>
        <p:nvSpPr>
          <p:cNvPr id="4" name="Datos vietos rezervavimo ženklas 3"/>
          <p:cNvSpPr>
            <a:spLocks noGrp="1"/>
          </p:cNvSpPr>
          <p:nvPr>
            <p:ph type="dt" sz="half" idx="10"/>
          </p:nvPr>
        </p:nvSpPr>
        <p:spPr>
          <a:xfrm>
            <a:off x="361664" y="6424590"/>
            <a:ext cx="2316222" cy="365125"/>
          </a:xfrm>
        </p:spPr>
        <p:txBody>
          <a:bodyPr/>
          <a:lstStyle/>
          <a:p>
            <a:fld id="{C2FEE33A-5784-431D-8458-535F83FF29F1}"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smtClean="0"/>
              <a:t>Gargždų „Minijos“ progimnazija</a:t>
            </a:r>
            <a:endParaRPr lang="lt-LT"/>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29</a:t>
            </a:fld>
            <a:endParaRPr lang="lt-LT"/>
          </a:p>
        </p:txBody>
      </p:sp>
    </p:spTree>
    <p:extLst>
      <p:ext uri="{BB962C8B-B14F-4D97-AF65-F5344CB8AC3E}">
        <p14:creationId xmlns:p14="http://schemas.microsoft.com/office/powerpoint/2010/main" val="3203558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Raktinis žodis: ĮVAIRIAPUSIŠKUMAS</a:t>
            </a:r>
            <a:endParaRPr lang="en-US" dirty="0"/>
          </a:p>
        </p:txBody>
      </p:sp>
      <p:sp>
        <p:nvSpPr>
          <p:cNvPr id="3" name="Content Placeholder 2"/>
          <p:cNvSpPr>
            <a:spLocks noGrp="1"/>
          </p:cNvSpPr>
          <p:nvPr>
            <p:ph idx="1"/>
          </p:nvPr>
        </p:nvSpPr>
        <p:spPr>
          <a:xfrm>
            <a:off x="341832" y="2114550"/>
            <a:ext cx="8460335" cy="4240530"/>
          </a:xfrm>
        </p:spPr>
        <p:txBody>
          <a:bodyPr>
            <a:normAutofit fontScale="92500" lnSpcReduction="10000"/>
          </a:bodyPr>
          <a:lstStyle/>
          <a:p>
            <a:r>
              <a:rPr lang="lt-LT" dirty="0">
                <a:latin typeface="+mj-lt"/>
              </a:rPr>
              <a:t>Virtualios ugdymosi aplinkos įtraukia mokinius į mokymąsi individualiai, poromis, komandomis. IKT padeda gilinti dalyko žinias, pristatyti darbus ir diskutuoti, tyrinėti ir eksperimentuoti. Virtualios ugdymosi aplinkos palaiko mokymąsi bendraujant ir bendradarbiaujant socialiniuose-edukaciniuose tinkluose, dalyvaujant mokyklų ir tarptautiniuose mainuose. Skatinama naudotis kuo įvairesnėmis mokymosi priemonėmis, technologijomis, informacijos šaltiniais ir ryšiais.</a:t>
            </a:r>
            <a:endParaRPr lang="en-US" dirty="0">
              <a:latin typeface="+mj-lt"/>
            </a:endParaRPr>
          </a:p>
        </p:txBody>
      </p:sp>
      <p:sp>
        <p:nvSpPr>
          <p:cNvPr id="4" name="Date Placeholder 3"/>
          <p:cNvSpPr>
            <a:spLocks noGrp="1"/>
          </p:cNvSpPr>
          <p:nvPr>
            <p:ph type="dt" sz="half" idx="10"/>
          </p:nvPr>
        </p:nvSpPr>
        <p:spPr>
          <a:xfrm>
            <a:off x="361664" y="6424590"/>
            <a:ext cx="2381536" cy="365125"/>
          </a:xfrm>
        </p:spPr>
        <p:txBody>
          <a:bodyPr/>
          <a:lstStyle/>
          <a:p>
            <a:fld id="{C2FEE33A-5784-431D-8458-535F83FF29F1}" type="datetime4">
              <a:rPr lang="lt-LT" smtClean="0"/>
              <a:t>2022 m. rugsėjo 14 d.</a:t>
            </a:fld>
            <a:endParaRPr lang="lt-LT" dirty="0"/>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3</a:t>
            </a:fld>
            <a:endParaRPr lang="lt-LT" dirty="0"/>
          </a:p>
        </p:txBody>
      </p:sp>
    </p:spTree>
    <p:extLst>
      <p:ext uri="{BB962C8B-B14F-4D97-AF65-F5344CB8AC3E}">
        <p14:creationId xmlns:p14="http://schemas.microsoft.com/office/powerpoint/2010/main" val="2963506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Dokumentų analizė</a:t>
            </a:r>
          </a:p>
        </p:txBody>
      </p:sp>
      <p:sp>
        <p:nvSpPr>
          <p:cNvPr id="3" name="Turinio vietos rezervavimo ženklas 2"/>
          <p:cNvSpPr>
            <a:spLocks noGrp="1"/>
          </p:cNvSpPr>
          <p:nvPr>
            <p:ph idx="1"/>
          </p:nvPr>
        </p:nvSpPr>
        <p:spPr/>
        <p:txBody>
          <a:bodyPr/>
          <a:lstStyle/>
          <a:p>
            <a:pPr marL="0" indent="0">
              <a:buNone/>
            </a:pPr>
            <a:r>
              <a:rPr lang="lt-LT" sz="2400" dirty="0" smtClean="0">
                <a:latin typeface="+mj-lt"/>
              </a:rPr>
              <a:t>Analizuoti dokumentai:</a:t>
            </a:r>
          </a:p>
          <a:p>
            <a:r>
              <a:rPr lang="lt-LT" sz="2400" dirty="0" smtClean="0">
                <a:latin typeface="+mj-lt"/>
              </a:rPr>
              <a:t>Progimnazijos </a:t>
            </a:r>
            <a:r>
              <a:rPr lang="pt-BR" sz="2400" dirty="0" smtClean="0">
                <a:latin typeface="+mj-lt"/>
              </a:rPr>
              <a:t>Strateginis </a:t>
            </a:r>
            <a:r>
              <a:rPr lang="pt-BR" sz="2400" dirty="0">
                <a:latin typeface="+mj-lt"/>
              </a:rPr>
              <a:t>planas 2020 – 2022 m</a:t>
            </a:r>
            <a:r>
              <a:rPr lang="pt-BR" sz="2400" dirty="0" smtClean="0">
                <a:latin typeface="+mj-lt"/>
              </a:rPr>
              <a:t>.</a:t>
            </a:r>
            <a:r>
              <a:rPr lang="lt-LT" sz="2400" dirty="0" smtClean="0">
                <a:latin typeface="+mj-lt"/>
              </a:rPr>
              <a:t>;</a:t>
            </a:r>
          </a:p>
          <a:p>
            <a:r>
              <a:rPr lang="it-IT" sz="2400" dirty="0">
                <a:latin typeface="+mj-lt"/>
              </a:rPr>
              <a:t>Strateginio plano priemonių įgyvendinimo stebėsena </a:t>
            </a:r>
            <a:r>
              <a:rPr lang="it-IT" sz="2400" dirty="0" smtClean="0">
                <a:latin typeface="+mj-lt"/>
              </a:rPr>
              <a:t>2020 </a:t>
            </a:r>
            <a:r>
              <a:rPr lang="it-IT" sz="2400" dirty="0">
                <a:latin typeface="+mj-lt"/>
              </a:rPr>
              <a:t>m.</a:t>
            </a:r>
            <a:r>
              <a:rPr lang="lt-LT" sz="2400" dirty="0" smtClean="0">
                <a:latin typeface="+mj-lt"/>
              </a:rPr>
              <a:t>;</a:t>
            </a:r>
          </a:p>
          <a:p>
            <a:r>
              <a:rPr lang="lt-LT" sz="2400" dirty="0" smtClean="0">
                <a:latin typeface="+mj-lt"/>
              </a:rPr>
              <a:t>Progimnazijos </a:t>
            </a:r>
            <a:r>
              <a:rPr lang="pt-BR" sz="2400" dirty="0" smtClean="0">
                <a:latin typeface="+mj-lt"/>
              </a:rPr>
              <a:t>2020-2021 </a:t>
            </a:r>
            <a:r>
              <a:rPr lang="pt-BR" sz="2400" dirty="0">
                <a:latin typeface="+mj-lt"/>
              </a:rPr>
              <a:t>m.m. veiklos plano </a:t>
            </a:r>
            <a:r>
              <a:rPr lang="pt-BR" sz="2400" dirty="0" smtClean="0">
                <a:latin typeface="+mj-lt"/>
              </a:rPr>
              <a:t>analizė</a:t>
            </a:r>
            <a:r>
              <a:rPr lang="lt-LT" sz="2400" dirty="0" smtClean="0">
                <a:latin typeface="+mj-lt"/>
              </a:rPr>
              <a:t>;</a:t>
            </a:r>
          </a:p>
          <a:p>
            <a:r>
              <a:rPr lang="lt-LT" sz="2400" dirty="0">
                <a:latin typeface="+mj-lt"/>
              </a:rPr>
              <a:t>Gargždų ,,Minijos“ progimnazijos 2022 m. veiklos </a:t>
            </a:r>
            <a:r>
              <a:rPr lang="lt-LT" sz="2400" dirty="0" smtClean="0">
                <a:latin typeface="+mj-lt"/>
              </a:rPr>
              <a:t>planas;</a:t>
            </a:r>
          </a:p>
          <a:p>
            <a:r>
              <a:rPr lang="lt-LT" sz="2400" dirty="0" smtClean="0">
                <a:latin typeface="+mj-lt"/>
              </a:rPr>
              <a:t>2021-2022 m. m. Ugdymo planas</a:t>
            </a:r>
          </a:p>
          <a:p>
            <a:r>
              <a:rPr lang="lt-LT" sz="2400" dirty="0" smtClean="0">
                <a:latin typeface="+mj-lt"/>
              </a:rPr>
              <a:t>2021, 2022 m. Metodinės tarybos planas.</a:t>
            </a:r>
            <a:endParaRPr lang="lt-LT" sz="2400" dirty="0">
              <a:latin typeface="+mj-lt"/>
            </a:endParaRPr>
          </a:p>
          <a:p>
            <a:endParaRPr lang="lt-LT" dirty="0" smtClean="0"/>
          </a:p>
          <a:p>
            <a:endParaRPr lang="lt-LT" dirty="0"/>
          </a:p>
        </p:txBody>
      </p:sp>
      <p:sp>
        <p:nvSpPr>
          <p:cNvPr id="4" name="Datos vietos rezervavimo ženklas 3"/>
          <p:cNvSpPr>
            <a:spLocks noGrp="1"/>
          </p:cNvSpPr>
          <p:nvPr>
            <p:ph type="dt" sz="half" idx="10"/>
          </p:nvPr>
        </p:nvSpPr>
        <p:spPr>
          <a:xfrm>
            <a:off x="361664" y="6424590"/>
            <a:ext cx="2381536" cy="365125"/>
          </a:xfrm>
        </p:spPr>
        <p:txBody>
          <a:bodyPr/>
          <a:lstStyle/>
          <a:p>
            <a:fld id="{C2FEE33A-5784-431D-8458-535F83FF29F1}"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smtClean="0"/>
              <a:t>Gargždų „Minijos“ progimnazija</a:t>
            </a:r>
            <a:endParaRPr lang="lt-LT"/>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30</a:t>
            </a:fld>
            <a:endParaRPr lang="lt-LT"/>
          </a:p>
        </p:txBody>
      </p:sp>
    </p:spTree>
    <p:extLst>
      <p:ext uri="{BB962C8B-B14F-4D97-AF65-F5344CB8AC3E}">
        <p14:creationId xmlns:p14="http://schemas.microsoft.com/office/powerpoint/2010/main" val="25284284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185546" cy="1143000"/>
          </a:xfrm>
        </p:spPr>
        <p:txBody>
          <a:bodyPr>
            <a:normAutofit/>
          </a:bodyPr>
          <a:lstStyle/>
          <a:p>
            <a:r>
              <a:rPr lang="lt-LT" dirty="0"/>
              <a:t>Dokumentų analizė</a:t>
            </a:r>
            <a:endParaRPr lang="en-US" dirty="0">
              <a:solidFill>
                <a:srgbClr val="FF0000"/>
              </a:solidFill>
            </a:endParaRPr>
          </a:p>
        </p:txBody>
      </p:sp>
      <p:sp>
        <p:nvSpPr>
          <p:cNvPr id="3" name="Content Placeholder 2"/>
          <p:cNvSpPr>
            <a:spLocks noGrp="1"/>
          </p:cNvSpPr>
          <p:nvPr>
            <p:ph idx="1"/>
          </p:nvPr>
        </p:nvSpPr>
        <p:spPr>
          <a:xfrm>
            <a:off x="543464" y="2022895"/>
            <a:ext cx="8077200" cy="4195025"/>
          </a:xfrm>
        </p:spPr>
        <p:txBody>
          <a:bodyPr>
            <a:normAutofit fontScale="85000" lnSpcReduction="20000"/>
          </a:bodyPr>
          <a:lstStyle/>
          <a:p>
            <a:r>
              <a:rPr lang="lt-LT" sz="2800" dirty="0">
                <a:latin typeface="+mj-lt"/>
              </a:rPr>
              <a:t>Dalis mokytojų (38 %) metodinėje dienoje „Savi - saviems“ skaitė pranešimus apie IKT panaudojimo galimybes pamokose.</a:t>
            </a:r>
          </a:p>
          <a:p>
            <a:r>
              <a:rPr lang="lt-LT" sz="2800" dirty="0" smtClean="0">
                <a:latin typeface="+mj-lt"/>
              </a:rPr>
              <a:t>Visi mokytojai ir </a:t>
            </a:r>
            <a:r>
              <a:rPr lang="lt-LT" sz="2800" dirty="0">
                <a:latin typeface="+mj-lt"/>
              </a:rPr>
              <a:t>mokiniai (100 %) </a:t>
            </a:r>
            <a:r>
              <a:rPr lang="lt-LT" sz="2800" dirty="0" smtClean="0">
                <a:latin typeface="+mj-lt"/>
              </a:rPr>
              <a:t>ugdymo(</a:t>
            </a:r>
            <a:r>
              <a:rPr lang="lt-LT" sz="2800" dirty="0" err="1" smtClean="0">
                <a:latin typeface="+mj-lt"/>
              </a:rPr>
              <a:t>si</a:t>
            </a:r>
            <a:r>
              <a:rPr lang="lt-LT" sz="2800" dirty="0" smtClean="0">
                <a:latin typeface="+mj-lt"/>
              </a:rPr>
              <a:t>) tikslais naudoja kompiuterius, planšetes, telefonus.</a:t>
            </a:r>
            <a:endParaRPr lang="lt-LT" sz="2800" dirty="0">
              <a:latin typeface="+mj-lt"/>
            </a:endParaRPr>
          </a:p>
          <a:p>
            <a:r>
              <a:rPr lang="lt-LT" sz="2800" dirty="0" smtClean="0">
                <a:latin typeface="+mj-lt"/>
              </a:rPr>
              <a:t>Pagal poreikį, skaitmeninėmis </a:t>
            </a:r>
            <a:r>
              <a:rPr lang="lt-LT" sz="2800" dirty="0">
                <a:latin typeface="+mj-lt"/>
              </a:rPr>
              <a:t>mokymo priemonėmis (SMP) aprūpinti visi mokytojai (</a:t>
            </a:r>
            <a:r>
              <a:rPr lang="lt-LT" sz="2800" dirty="0" smtClean="0">
                <a:latin typeface="+mj-lt"/>
              </a:rPr>
              <a:t>100%).</a:t>
            </a:r>
          </a:p>
          <a:p>
            <a:r>
              <a:rPr lang="lt-LT" sz="2800" dirty="0" smtClean="0">
                <a:latin typeface="+mj-lt"/>
              </a:rPr>
              <a:t>Mokyklos poreikiams naudojama Google </a:t>
            </a:r>
            <a:r>
              <a:rPr lang="lt-LT" sz="2800" dirty="0" err="1" smtClean="0">
                <a:latin typeface="+mj-lt"/>
              </a:rPr>
              <a:t>for</a:t>
            </a:r>
            <a:r>
              <a:rPr lang="lt-LT" sz="2800" dirty="0" smtClean="0">
                <a:latin typeface="+mj-lt"/>
              </a:rPr>
              <a:t> </a:t>
            </a:r>
            <a:r>
              <a:rPr lang="lt-LT" sz="2800" dirty="0" err="1" smtClean="0">
                <a:latin typeface="+mj-lt"/>
              </a:rPr>
              <a:t>Education</a:t>
            </a:r>
            <a:r>
              <a:rPr lang="lt-LT" sz="2800" dirty="0" smtClean="0">
                <a:latin typeface="+mj-lt"/>
              </a:rPr>
              <a:t> platforma, o dalyvaujant tarptautinėse projektinėse veiklose bendravimui naudojamos </a:t>
            </a:r>
            <a:r>
              <a:rPr lang="lt-LT" sz="2800" dirty="0" err="1">
                <a:latin typeface="+mj-lt"/>
              </a:rPr>
              <a:t>Z</a:t>
            </a:r>
            <a:r>
              <a:rPr lang="lt-LT" sz="2800" dirty="0" err="1" smtClean="0">
                <a:latin typeface="+mj-lt"/>
              </a:rPr>
              <a:t>oom</a:t>
            </a:r>
            <a:r>
              <a:rPr lang="lt-LT" sz="2800" dirty="0" smtClean="0">
                <a:latin typeface="+mj-lt"/>
              </a:rPr>
              <a:t> ir MS </a:t>
            </a:r>
            <a:r>
              <a:rPr lang="lt-LT" sz="2800" dirty="0" err="1">
                <a:latin typeface="+mj-lt"/>
              </a:rPr>
              <a:t>T</a:t>
            </a:r>
            <a:r>
              <a:rPr lang="lt-LT" sz="2800" dirty="0" err="1" smtClean="0">
                <a:latin typeface="+mj-lt"/>
              </a:rPr>
              <a:t>eams</a:t>
            </a:r>
            <a:r>
              <a:rPr lang="lt-LT" sz="2800" dirty="0" smtClean="0">
                <a:latin typeface="+mj-lt"/>
              </a:rPr>
              <a:t> platformos, užduotims pateikti naudojamos </a:t>
            </a:r>
            <a:r>
              <a:rPr lang="lt-LT" sz="2800" dirty="0" err="1" smtClean="0">
                <a:latin typeface="+mj-lt"/>
              </a:rPr>
              <a:t>Kahoot</a:t>
            </a:r>
            <a:r>
              <a:rPr lang="lt-LT" sz="2800" dirty="0" smtClean="0">
                <a:latin typeface="+mj-lt"/>
              </a:rPr>
              <a:t>,</a:t>
            </a:r>
            <a:r>
              <a:rPr lang="lt-LT" sz="2800" dirty="0"/>
              <a:t> </a:t>
            </a:r>
            <a:r>
              <a:rPr lang="lt-LT" sz="2800" dirty="0" err="1">
                <a:latin typeface="+mj-lt"/>
              </a:rPr>
              <a:t>Classroom</a:t>
            </a:r>
            <a:r>
              <a:rPr lang="lt-LT" sz="2800" dirty="0">
                <a:latin typeface="+mj-lt"/>
              </a:rPr>
              <a:t>, </a:t>
            </a:r>
            <a:r>
              <a:rPr lang="lt-LT" sz="2800" dirty="0" err="1">
                <a:latin typeface="+mj-lt"/>
              </a:rPr>
              <a:t>Liveworksheet</a:t>
            </a:r>
            <a:r>
              <a:rPr lang="lt-LT" sz="2800" dirty="0">
                <a:latin typeface="+mj-lt"/>
              </a:rPr>
              <a:t>, </a:t>
            </a:r>
            <a:r>
              <a:rPr lang="lt-LT" sz="2800" dirty="0" err="1">
                <a:latin typeface="+mj-lt"/>
              </a:rPr>
              <a:t>Eduka</a:t>
            </a:r>
            <a:r>
              <a:rPr lang="lt-LT" sz="2800" dirty="0">
                <a:latin typeface="+mj-lt"/>
              </a:rPr>
              <a:t> klasė</a:t>
            </a:r>
            <a:r>
              <a:rPr lang="lt-LT" sz="2800" dirty="0" smtClean="0">
                <a:latin typeface="+mj-lt"/>
              </a:rPr>
              <a:t>, </a:t>
            </a:r>
            <a:r>
              <a:rPr lang="lt-LT" sz="2800" dirty="0" err="1">
                <a:latin typeface="+mj-lt"/>
              </a:rPr>
              <a:t>Socrative</a:t>
            </a:r>
            <a:r>
              <a:rPr lang="lt-LT" sz="2800" dirty="0">
                <a:latin typeface="+mj-lt"/>
              </a:rPr>
              <a:t>, </a:t>
            </a:r>
            <a:r>
              <a:rPr lang="lt-LT" sz="2800" dirty="0" err="1">
                <a:latin typeface="+mj-lt"/>
              </a:rPr>
              <a:t>Padlet</a:t>
            </a:r>
            <a:r>
              <a:rPr lang="lt-LT" sz="2800" dirty="0">
                <a:latin typeface="+mj-lt"/>
              </a:rPr>
              <a:t>, </a:t>
            </a:r>
            <a:r>
              <a:rPr lang="lt-LT" sz="2800" dirty="0" err="1">
                <a:latin typeface="+mj-lt"/>
              </a:rPr>
              <a:t>Oxford</a:t>
            </a:r>
            <a:r>
              <a:rPr lang="lt-LT" sz="2800" dirty="0">
                <a:latin typeface="+mj-lt"/>
              </a:rPr>
              <a:t>, </a:t>
            </a:r>
            <a:r>
              <a:rPr lang="lt-LT" sz="2800" dirty="0" err="1">
                <a:latin typeface="+mj-lt"/>
              </a:rPr>
              <a:t>Slido</a:t>
            </a:r>
            <a:r>
              <a:rPr lang="lt-LT" sz="2800" dirty="0">
                <a:latin typeface="+mj-lt"/>
              </a:rPr>
              <a:t>, Power </a:t>
            </a:r>
            <a:r>
              <a:rPr lang="lt-LT" sz="2800" dirty="0" err="1">
                <a:latin typeface="+mj-lt"/>
              </a:rPr>
              <a:t>Point</a:t>
            </a:r>
            <a:r>
              <a:rPr lang="lt-LT" sz="2800" dirty="0">
                <a:latin typeface="+mj-lt"/>
              </a:rPr>
              <a:t>, </a:t>
            </a:r>
            <a:r>
              <a:rPr lang="lt-LT" sz="2800" dirty="0" err="1">
                <a:latin typeface="+mj-lt"/>
              </a:rPr>
              <a:t>Gmail</a:t>
            </a:r>
            <a:r>
              <a:rPr lang="lt-LT" sz="2800" dirty="0" smtClean="0">
                <a:latin typeface="+mj-lt"/>
              </a:rPr>
              <a:t>, </a:t>
            </a:r>
            <a:r>
              <a:rPr lang="lt-LT" sz="2800" dirty="0" err="1" smtClean="0">
                <a:latin typeface="+mj-lt"/>
              </a:rPr>
              <a:t>Quizziz</a:t>
            </a:r>
            <a:r>
              <a:rPr lang="lt-LT" sz="2800" dirty="0" smtClean="0">
                <a:latin typeface="+mj-lt"/>
              </a:rPr>
              <a:t>, </a:t>
            </a:r>
            <a:r>
              <a:rPr lang="lt-LT" sz="2800" dirty="0" err="1" smtClean="0">
                <a:latin typeface="+mj-lt"/>
              </a:rPr>
              <a:t>Quizlet</a:t>
            </a:r>
            <a:r>
              <a:rPr lang="lt-LT" sz="2800" dirty="0" smtClean="0">
                <a:latin typeface="+mj-lt"/>
              </a:rPr>
              <a:t>  programėlės.</a:t>
            </a:r>
          </a:p>
          <a:p>
            <a:endParaRPr lang="lt-LT" sz="2800" dirty="0" smtClean="0">
              <a:latin typeface="+mj-lt"/>
            </a:endParaRPr>
          </a:p>
          <a:p>
            <a:endParaRPr lang="lt-LT" sz="2800" dirty="0">
              <a:latin typeface="+mj-lt"/>
            </a:endParaRPr>
          </a:p>
          <a:p>
            <a:endParaRPr lang="lt-LT" sz="2800" dirty="0">
              <a:latin typeface="+mj-lt"/>
            </a:endParaRPr>
          </a:p>
          <a:p>
            <a:endParaRPr lang="en-US" sz="2800" dirty="0"/>
          </a:p>
        </p:txBody>
      </p:sp>
      <p:sp>
        <p:nvSpPr>
          <p:cNvPr id="4" name="Datos vietos rezervavimo ženklas 3"/>
          <p:cNvSpPr>
            <a:spLocks noGrp="1"/>
          </p:cNvSpPr>
          <p:nvPr>
            <p:ph type="dt" sz="half" idx="10"/>
          </p:nvPr>
        </p:nvSpPr>
        <p:spPr>
          <a:xfrm>
            <a:off x="361664" y="6424590"/>
            <a:ext cx="2417822" cy="365125"/>
          </a:xfrm>
        </p:spPr>
        <p:txBody>
          <a:bodyPr/>
          <a:lstStyle/>
          <a:p>
            <a:fld id="{71E78E29-E03E-4133-AEC0-434CB648BBFF}"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31</a:t>
            </a:fld>
            <a:endParaRPr lang="lt-LT"/>
          </a:p>
        </p:txBody>
      </p:sp>
    </p:spTree>
    <p:extLst>
      <p:ext uri="{BB962C8B-B14F-4D97-AF65-F5344CB8AC3E}">
        <p14:creationId xmlns:p14="http://schemas.microsoft.com/office/powerpoint/2010/main" val="26965453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urinio vietos rezervavimo ženklas 2"/>
          <p:cNvSpPr>
            <a:spLocks noGrp="1"/>
          </p:cNvSpPr>
          <p:nvPr>
            <p:ph idx="1"/>
          </p:nvPr>
        </p:nvSpPr>
        <p:spPr/>
        <p:txBody>
          <a:bodyPr>
            <a:normAutofit fontScale="92500" lnSpcReduction="20000"/>
          </a:bodyPr>
          <a:lstStyle/>
          <a:p>
            <a:r>
              <a:rPr lang="lt-LT" dirty="0" smtClean="0">
                <a:latin typeface="+mj-lt"/>
              </a:rPr>
              <a:t>2021 m.  DNR plano lėšos tikslingai panaudotos IKT bazei stiprinti. Nupirkta 10 išmaniųjų ekranų, 5 stacionarūs kompiuteriai, spausdintuvas, 2 vaizduokliai, kameros, ausinės, stovai kameroms hibridinėms pamokoms.</a:t>
            </a:r>
          </a:p>
          <a:p>
            <a:r>
              <a:rPr lang="lt-LT" dirty="0" smtClean="0">
                <a:latin typeface="+mj-lt"/>
              </a:rPr>
              <a:t>Siekiant užtikrinti mokinių skaitmeninės kompetencijos ugdymo tęstinumą, 8 kl. skiriama informacinių technologijų pamoka, finansuojama iš valandų, skirtų mokinių ugdymo poreikiams tenkinti, mokymosi pagalbai teikti.</a:t>
            </a:r>
            <a:endParaRPr lang="lt-LT" dirty="0">
              <a:latin typeface="+mj-lt"/>
            </a:endParaRPr>
          </a:p>
        </p:txBody>
      </p:sp>
      <p:sp>
        <p:nvSpPr>
          <p:cNvPr id="4" name="Datos vietos rezervavimo ženklas 3"/>
          <p:cNvSpPr>
            <a:spLocks noGrp="1"/>
          </p:cNvSpPr>
          <p:nvPr>
            <p:ph type="dt" sz="half" idx="10"/>
          </p:nvPr>
        </p:nvSpPr>
        <p:spPr>
          <a:xfrm>
            <a:off x="361664" y="6424590"/>
            <a:ext cx="2330736" cy="365125"/>
          </a:xfrm>
        </p:spPr>
        <p:txBody>
          <a:bodyPr/>
          <a:lstStyle/>
          <a:p>
            <a:fld id="{C2FEE33A-5784-431D-8458-535F83FF29F1}"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smtClean="0"/>
              <a:t>Gargždų „Minijos“ progimnazija</a:t>
            </a:r>
            <a:endParaRPr lang="lt-LT"/>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32</a:t>
            </a:fld>
            <a:endParaRPr lang="lt-LT"/>
          </a:p>
        </p:txBody>
      </p:sp>
      <p:sp>
        <p:nvSpPr>
          <p:cNvPr id="7" name="Title 1"/>
          <p:cNvSpPr>
            <a:spLocks noGrp="1"/>
          </p:cNvSpPr>
          <p:nvPr>
            <p:ph type="title"/>
          </p:nvPr>
        </p:nvSpPr>
        <p:spPr/>
        <p:txBody>
          <a:bodyPr>
            <a:normAutofit/>
          </a:bodyPr>
          <a:lstStyle/>
          <a:p>
            <a:r>
              <a:rPr lang="lt-LT" dirty="0"/>
              <a:t>Dokumentų analizė</a:t>
            </a:r>
            <a:endParaRPr lang="en-US" dirty="0">
              <a:solidFill>
                <a:srgbClr val="FF0000"/>
              </a:solidFill>
            </a:endParaRPr>
          </a:p>
        </p:txBody>
      </p:sp>
    </p:spTree>
    <p:extLst>
      <p:ext uri="{BB962C8B-B14F-4D97-AF65-F5344CB8AC3E}">
        <p14:creationId xmlns:p14="http://schemas.microsoft.com/office/powerpoint/2010/main" val="8630535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smtClean="0"/>
              <a:t>Vertinimo išvados</a:t>
            </a:r>
            <a:endParaRPr lang="lt-LT" dirty="0"/>
          </a:p>
        </p:txBody>
      </p:sp>
      <p:sp>
        <p:nvSpPr>
          <p:cNvPr id="3" name="Turinio vietos rezervavimo ženklas 2"/>
          <p:cNvSpPr>
            <a:spLocks noGrp="1"/>
          </p:cNvSpPr>
          <p:nvPr>
            <p:ph idx="1"/>
          </p:nvPr>
        </p:nvSpPr>
        <p:spPr/>
        <p:txBody>
          <a:bodyPr>
            <a:normAutofit/>
          </a:bodyPr>
          <a:lstStyle/>
          <a:p>
            <a:r>
              <a:rPr lang="lt-LT" dirty="0" smtClean="0">
                <a:latin typeface="+mj-lt"/>
              </a:rPr>
              <a:t>Remiantis mokinių ir mokytojų apklausos aukščiausiomis ir žemiausiomis vertėmis, duomenų analize bei pokalbiais su dalykų mokytojais, administracija, rodiklis 3.2.2</a:t>
            </a:r>
            <a:r>
              <a:rPr lang="lt-LT" dirty="0">
                <a:latin typeface="+mj-lt"/>
              </a:rPr>
              <a:t>. Mokymasis virtualioje </a:t>
            </a:r>
            <a:r>
              <a:rPr lang="lt-LT" dirty="0" smtClean="0">
                <a:latin typeface="+mj-lt"/>
              </a:rPr>
              <a:t>aplinkoje, raktinis žodis Įvairiapusiškumas vertinamas </a:t>
            </a:r>
            <a:r>
              <a:rPr lang="lt-LT" b="1" dirty="0" smtClean="0">
                <a:latin typeface="+mj-lt"/>
              </a:rPr>
              <a:t>gerai</a:t>
            </a:r>
            <a:r>
              <a:rPr lang="lt-LT" dirty="0" smtClean="0">
                <a:latin typeface="+mj-lt"/>
              </a:rPr>
              <a:t> ir priskiriamas </a:t>
            </a:r>
            <a:r>
              <a:rPr lang="lt-LT" b="1" dirty="0" smtClean="0">
                <a:latin typeface="+mj-lt"/>
              </a:rPr>
              <a:t>3</a:t>
            </a:r>
            <a:r>
              <a:rPr lang="lt-LT" dirty="0" smtClean="0">
                <a:latin typeface="+mj-lt"/>
              </a:rPr>
              <a:t> </a:t>
            </a:r>
            <a:r>
              <a:rPr lang="lt-LT" b="1" dirty="0" smtClean="0">
                <a:latin typeface="+mj-lt"/>
              </a:rPr>
              <a:t>lygiui</a:t>
            </a:r>
            <a:r>
              <a:rPr lang="lt-LT" dirty="0" smtClean="0">
                <a:latin typeface="+mj-lt"/>
              </a:rPr>
              <a:t>.</a:t>
            </a:r>
          </a:p>
          <a:p>
            <a:endParaRPr lang="lt-LT" dirty="0" smtClean="0">
              <a:latin typeface="+mj-lt"/>
            </a:endParaRPr>
          </a:p>
          <a:p>
            <a:endParaRPr lang="lt-LT" dirty="0">
              <a:latin typeface="+mj-lt"/>
            </a:endParaRPr>
          </a:p>
        </p:txBody>
      </p:sp>
      <p:sp>
        <p:nvSpPr>
          <p:cNvPr id="4" name="Datos vietos rezervavimo ženklas 3"/>
          <p:cNvSpPr>
            <a:spLocks noGrp="1"/>
          </p:cNvSpPr>
          <p:nvPr>
            <p:ph type="dt" sz="half" idx="10"/>
          </p:nvPr>
        </p:nvSpPr>
        <p:spPr>
          <a:xfrm>
            <a:off x="361663" y="6424590"/>
            <a:ext cx="2374279" cy="365125"/>
          </a:xfrm>
        </p:spPr>
        <p:txBody>
          <a:bodyPr/>
          <a:lstStyle/>
          <a:p>
            <a:fld id="{C2FEE33A-5784-431D-8458-535F83FF29F1}"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33</a:t>
            </a:fld>
            <a:endParaRPr lang="lt-LT"/>
          </a:p>
        </p:txBody>
      </p:sp>
    </p:spTree>
    <p:extLst>
      <p:ext uri="{BB962C8B-B14F-4D97-AF65-F5344CB8AC3E}">
        <p14:creationId xmlns:p14="http://schemas.microsoft.com/office/powerpoint/2010/main" val="7810630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F05E69BA-6413-44D8-B6C1-0EE8000E8128}"/>
              </a:ext>
            </a:extLst>
          </p:cNvPr>
          <p:cNvSpPr>
            <a:spLocks noGrp="1"/>
          </p:cNvSpPr>
          <p:nvPr>
            <p:ph type="title"/>
          </p:nvPr>
        </p:nvSpPr>
        <p:spPr/>
        <p:txBody>
          <a:bodyPr>
            <a:normAutofit fontScale="90000"/>
          </a:bodyPr>
          <a:lstStyle/>
          <a:p>
            <a:r>
              <a:rPr lang="lt-LT" dirty="0" smtClean="0"/>
              <a:t>Siūlymai Mokytojų tarybos posėdžiui</a:t>
            </a:r>
            <a:endParaRPr lang="lt-LT" dirty="0"/>
          </a:p>
        </p:txBody>
      </p:sp>
      <p:sp>
        <p:nvSpPr>
          <p:cNvPr id="3" name="Turinio vietos rezervavimo ženklas 2">
            <a:extLst>
              <a:ext uri="{FF2B5EF4-FFF2-40B4-BE49-F238E27FC236}">
                <a16:creationId xmlns="" xmlns:a16="http://schemas.microsoft.com/office/drawing/2014/main" id="{9F21004B-A012-4E10-9757-B5C4165870E3}"/>
              </a:ext>
            </a:extLst>
          </p:cNvPr>
          <p:cNvSpPr>
            <a:spLocks noGrp="1"/>
          </p:cNvSpPr>
          <p:nvPr>
            <p:ph idx="1"/>
          </p:nvPr>
        </p:nvSpPr>
        <p:spPr>
          <a:xfrm>
            <a:off x="748722" y="2224471"/>
            <a:ext cx="7646555" cy="3694432"/>
          </a:xfrm>
        </p:spPr>
        <p:txBody>
          <a:bodyPr>
            <a:normAutofit fontScale="25000" lnSpcReduction="20000"/>
          </a:bodyPr>
          <a:lstStyle/>
          <a:p>
            <a:endParaRPr lang="lt-LT" sz="3200" dirty="0">
              <a:latin typeface="+mj-lt"/>
            </a:endParaRPr>
          </a:p>
          <a:p>
            <a:r>
              <a:rPr lang="lt-LT" sz="8000" dirty="0" smtClean="0">
                <a:latin typeface="+mj-lt"/>
              </a:rPr>
              <a:t>Vadovautis progimnazijos veiklos kokybės įsivertinimo išvadomis ir rekomendacijomis rengiant Progimnazijos 2023-2025 m. Strateginį planą, 2023 m. Progimnazijos veiklos, 2022-2023 m. Ugdymo planą, dalykų ilgalaikius planus;</a:t>
            </a:r>
          </a:p>
          <a:p>
            <a:r>
              <a:rPr lang="lt-LT" sz="8000" dirty="0">
                <a:latin typeface="+mj-lt"/>
              </a:rPr>
              <a:t>Įsisavinant progimnazijai IKT skirtas lėšas, Metodinėje taryboje apsvarstyti ir </a:t>
            </a:r>
            <a:r>
              <a:rPr lang="lt-LT" sz="8000" dirty="0" smtClean="0">
                <a:latin typeface="+mj-lt"/>
              </a:rPr>
              <a:t>progimnazijos </a:t>
            </a:r>
            <a:r>
              <a:rPr lang="lt-LT" sz="8000" dirty="0">
                <a:latin typeface="+mj-lt"/>
              </a:rPr>
              <a:t>tarybai </a:t>
            </a:r>
            <a:r>
              <a:rPr lang="lt-LT" sz="8000" dirty="0" smtClean="0">
                <a:latin typeface="+mj-lt"/>
              </a:rPr>
              <a:t>teikti tvirtinti lėšų panaudojimo prioritetus</a:t>
            </a:r>
            <a:r>
              <a:rPr lang="lt-LT" sz="8000" dirty="0">
                <a:latin typeface="+mj-lt"/>
              </a:rPr>
              <a:t>;</a:t>
            </a:r>
            <a:endParaRPr lang="lt-LT" sz="8000" dirty="0" smtClean="0">
              <a:latin typeface="+mj-lt"/>
            </a:endParaRPr>
          </a:p>
          <a:p>
            <a:r>
              <a:rPr lang="lt-LT" sz="8000" dirty="0" smtClean="0">
                <a:latin typeface="+mj-lt"/>
              </a:rPr>
              <a:t>Per 2022-2023 </a:t>
            </a:r>
            <a:r>
              <a:rPr lang="lt-LT" sz="8000" dirty="0">
                <a:latin typeface="+mj-lt"/>
              </a:rPr>
              <a:t>mokslo metus </a:t>
            </a:r>
            <a:r>
              <a:rPr lang="lt-LT" sz="8000" dirty="0" smtClean="0">
                <a:latin typeface="+mj-lt"/>
              </a:rPr>
              <a:t>kiekvienam mokytojui sukurti bent </a:t>
            </a:r>
            <a:r>
              <a:rPr lang="lt-LT" sz="8000" dirty="0">
                <a:latin typeface="+mj-lt"/>
              </a:rPr>
              <a:t>vieną </a:t>
            </a:r>
            <a:r>
              <a:rPr lang="lt-LT" sz="8000" dirty="0" smtClean="0">
                <a:latin typeface="+mj-lt"/>
              </a:rPr>
              <a:t>skaitmeninę mokymo(</a:t>
            </a:r>
            <a:r>
              <a:rPr lang="lt-LT" sz="8000" dirty="0" err="1" smtClean="0">
                <a:latin typeface="+mj-lt"/>
              </a:rPr>
              <a:t>si</a:t>
            </a:r>
            <a:r>
              <a:rPr lang="lt-LT" sz="8000" dirty="0" smtClean="0">
                <a:latin typeface="+mj-lt"/>
              </a:rPr>
              <a:t>) priemonę;</a:t>
            </a:r>
          </a:p>
          <a:p>
            <a:r>
              <a:rPr lang="lt-LT" sz="8000" dirty="0" smtClean="0">
                <a:latin typeface="+mj-lt"/>
              </a:rPr>
              <a:t>Organizuojant netradicinio ugdymo pamokas, pažintinės, meninės, kultūrinės veiklos dienas tikslingiau panaudoti kultūros </a:t>
            </a:r>
            <a:r>
              <a:rPr lang="lt-LT" sz="8000" dirty="0">
                <a:latin typeface="+mj-lt"/>
              </a:rPr>
              <a:t>centrų, muziejų, bibliotekų, informacijos centrų ir kt</a:t>
            </a:r>
            <a:r>
              <a:rPr lang="lt-LT" sz="8000" dirty="0" smtClean="0">
                <a:latin typeface="+mj-lt"/>
              </a:rPr>
              <a:t>. turimus išteklius ir priemones, susiejant su konkretaus mokomojo dalyko programa.</a:t>
            </a:r>
          </a:p>
          <a:p>
            <a:endParaRPr lang="lt-LT" sz="7000" dirty="0" smtClean="0">
              <a:latin typeface="+mj-lt"/>
            </a:endParaRPr>
          </a:p>
          <a:p>
            <a:endParaRPr lang="lt-LT" sz="7000" dirty="0" smtClean="0">
              <a:latin typeface="+mj-lt"/>
            </a:endParaRPr>
          </a:p>
          <a:p>
            <a:endParaRPr lang="lt-LT" sz="7000" dirty="0">
              <a:latin typeface="+mj-lt"/>
            </a:endParaRPr>
          </a:p>
          <a:p>
            <a:pPr marL="0" indent="0">
              <a:buNone/>
            </a:pPr>
            <a:endParaRPr lang="lt-LT" sz="7000" dirty="0">
              <a:latin typeface="+mj-lt"/>
            </a:endParaRPr>
          </a:p>
          <a:p>
            <a:endParaRPr lang="lt-LT" sz="7000" dirty="0">
              <a:latin typeface="+mj-lt"/>
            </a:endParaRPr>
          </a:p>
        </p:txBody>
      </p:sp>
      <p:sp>
        <p:nvSpPr>
          <p:cNvPr id="4" name="Datos vietos rezervavimo ženklas 3">
            <a:extLst>
              <a:ext uri="{FF2B5EF4-FFF2-40B4-BE49-F238E27FC236}">
                <a16:creationId xmlns="" xmlns:a16="http://schemas.microsoft.com/office/drawing/2014/main" id="{9D6661C4-83A6-45A1-BEC1-7693436E342A}"/>
              </a:ext>
            </a:extLst>
          </p:cNvPr>
          <p:cNvSpPr>
            <a:spLocks noGrp="1"/>
          </p:cNvSpPr>
          <p:nvPr>
            <p:ph type="dt" sz="half" idx="10"/>
          </p:nvPr>
        </p:nvSpPr>
        <p:spPr>
          <a:xfrm>
            <a:off x="361663" y="6424590"/>
            <a:ext cx="2374279"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B7ACA382-AA52-448F-AFE8-49DC4090907B}"/>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FFC6EB25-FB6E-4F4A-9353-CA54F66D89F5}"/>
              </a:ext>
            </a:extLst>
          </p:cNvPr>
          <p:cNvSpPr>
            <a:spLocks noGrp="1"/>
          </p:cNvSpPr>
          <p:nvPr>
            <p:ph type="sldNum" sz="quarter" idx="12"/>
          </p:nvPr>
        </p:nvSpPr>
        <p:spPr/>
        <p:txBody>
          <a:bodyPr/>
          <a:lstStyle/>
          <a:p>
            <a:fld id="{D4CF1267-83A3-46AF-8A8E-304CD97637C5}" type="slidenum">
              <a:rPr lang="lt-LT" smtClean="0"/>
              <a:pPr/>
              <a:t>34</a:t>
            </a:fld>
            <a:endParaRPr lang="lt-LT"/>
          </a:p>
        </p:txBody>
      </p:sp>
    </p:spTree>
    <p:extLst>
      <p:ext uri="{BB962C8B-B14F-4D97-AF65-F5344CB8AC3E}">
        <p14:creationId xmlns:p14="http://schemas.microsoft.com/office/powerpoint/2010/main" val="132490616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lt-LT" dirty="0"/>
              <a:t>2022-2023 m</a:t>
            </a:r>
            <a:r>
              <a:rPr lang="lt-LT" dirty="0" smtClean="0"/>
              <a:t>. m</a:t>
            </a:r>
            <a:r>
              <a:rPr lang="lt-LT" dirty="0"/>
              <a:t>. </a:t>
            </a:r>
            <a:br>
              <a:rPr lang="lt-LT" dirty="0"/>
            </a:br>
            <a:r>
              <a:rPr lang="lt-LT" dirty="0" smtClean="0"/>
              <a:t>vertinama </a:t>
            </a:r>
            <a:r>
              <a:rPr lang="lt-LT" dirty="0"/>
              <a:t>sritis</a:t>
            </a:r>
            <a:endParaRPr lang="en-US" dirty="0"/>
          </a:p>
        </p:txBody>
      </p:sp>
      <p:sp>
        <p:nvSpPr>
          <p:cNvPr id="3" name="Content Placeholder 2"/>
          <p:cNvSpPr>
            <a:spLocks noGrp="1"/>
          </p:cNvSpPr>
          <p:nvPr>
            <p:ph idx="1"/>
          </p:nvPr>
        </p:nvSpPr>
        <p:spPr/>
        <p:txBody>
          <a:bodyPr/>
          <a:lstStyle/>
          <a:p>
            <a:endParaRPr lang="lt-LT" dirty="0"/>
          </a:p>
          <a:p>
            <a:r>
              <a:rPr lang="lt-LT" dirty="0">
                <a:latin typeface="+mj-lt"/>
              </a:rPr>
              <a:t>Rodiklis</a:t>
            </a:r>
          </a:p>
          <a:p>
            <a:r>
              <a:rPr lang="lt-LT" dirty="0">
                <a:latin typeface="+mj-lt"/>
              </a:rPr>
              <a:t>3.2. Mokymasis be sienų</a:t>
            </a:r>
          </a:p>
          <a:p>
            <a:r>
              <a:rPr lang="lt-LT" dirty="0">
                <a:latin typeface="+mj-lt"/>
              </a:rPr>
              <a:t>3.2.1. Mokymasis ne mokykloje</a:t>
            </a:r>
            <a:endParaRPr lang="en-US" dirty="0">
              <a:latin typeface="+mj-lt"/>
            </a:endParaRPr>
          </a:p>
          <a:p>
            <a:r>
              <a:rPr lang="lt-LT" dirty="0">
                <a:latin typeface="+mj-lt"/>
              </a:rPr>
              <a:t>Raktinis žodis:</a:t>
            </a:r>
            <a:r>
              <a:rPr lang="lt-LT" b="1" dirty="0">
                <a:solidFill>
                  <a:srgbClr val="0000FF"/>
                </a:solidFill>
                <a:latin typeface="+mj-lt"/>
              </a:rPr>
              <a:t> EDUKACINĖS IŠVYKOS</a:t>
            </a:r>
            <a:r>
              <a:rPr lang="lt-LT" dirty="0"/>
              <a:t/>
            </a:r>
            <a:br>
              <a:rPr lang="lt-LT" dirty="0"/>
            </a:br>
            <a:endParaRPr lang="en-US" dirty="0"/>
          </a:p>
        </p:txBody>
      </p:sp>
      <p:sp>
        <p:nvSpPr>
          <p:cNvPr id="4" name="Date Placeholder 3"/>
          <p:cNvSpPr>
            <a:spLocks noGrp="1"/>
          </p:cNvSpPr>
          <p:nvPr>
            <p:ph type="dt" sz="half" idx="10"/>
          </p:nvPr>
        </p:nvSpPr>
        <p:spPr/>
        <p:txBody>
          <a:bodyPr/>
          <a:lstStyle/>
          <a:p>
            <a:fld id="{C2FEE33A-5784-431D-8458-535F83FF29F1}" type="datetime4">
              <a:rPr lang="lt-LT" smtClean="0"/>
              <a:t>2022 m. rugsėjo 14 d.</a:t>
            </a:fld>
            <a:endParaRPr lang="lt-LT"/>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35</a:t>
            </a:fld>
            <a:endParaRPr lang="lt-LT"/>
          </a:p>
        </p:txBody>
      </p:sp>
    </p:spTree>
    <p:extLst>
      <p:ext uri="{BB962C8B-B14F-4D97-AF65-F5344CB8AC3E}">
        <p14:creationId xmlns:p14="http://schemas.microsoft.com/office/powerpoint/2010/main" val="254289779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lt-LT" dirty="0"/>
              <a:t>Raktinis žodis: </a:t>
            </a:r>
            <a:br>
              <a:rPr lang="lt-LT" dirty="0"/>
            </a:br>
            <a:r>
              <a:rPr lang="lt-LT" dirty="0"/>
              <a:t>EDUKACINĖS IŠVYKOS</a:t>
            </a:r>
            <a:endParaRPr lang="en-US" dirty="0"/>
          </a:p>
        </p:txBody>
      </p:sp>
      <p:sp>
        <p:nvSpPr>
          <p:cNvPr id="3" name="Content Placeholder 2"/>
          <p:cNvSpPr>
            <a:spLocks noGrp="1"/>
          </p:cNvSpPr>
          <p:nvPr>
            <p:ph idx="1"/>
          </p:nvPr>
        </p:nvSpPr>
        <p:spPr>
          <a:xfrm>
            <a:off x="488252" y="2162353"/>
            <a:ext cx="8039951" cy="4444799"/>
          </a:xfrm>
        </p:spPr>
        <p:txBody>
          <a:bodyPr>
            <a:noAutofit/>
          </a:bodyPr>
          <a:lstStyle/>
          <a:p>
            <a:pPr algn="just">
              <a:lnSpc>
                <a:spcPct val="115000"/>
              </a:lnSpc>
              <a:spcAft>
                <a:spcPts val="1000"/>
              </a:spcAft>
            </a:pPr>
            <a:r>
              <a:rPr lang="lt-LT" sz="2400" dirty="0">
                <a:latin typeface="+mj-lt"/>
              </a:rPr>
              <a:t>Mokytojai domisi mokymosi ne mokykloje – gamtoje, kultūros įstaigose, įmonėse, valdžios institucijose ir kt. – galimybėmis ir organizuoja realaus pasaulio pažinimu pagrįstą ugdymą už mokyklos ribų esančiose aplinkose. Tai aktualizuoja ugdymą, suteikia mokiniams galimybę įgyti įvairesnės patirties, būti mokomiems įvairesnių žmonių ir susieti mokymąsi su savo interesais. Mokytojai analizuoja ir aptaria mokinių mokymosi už mokyklos ribų poveikį, tobulina taikomus būdus ir ieško naujų galimybių.</a:t>
            </a:r>
          </a:p>
        </p:txBody>
      </p:sp>
      <p:sp>
        <p:nvSpPr>
          <p:cNvPr id="4" name="Date Placeholder 3"/>
          <p:cNvSpPr>
            <a:spLocks noGrp="1"/>
          </p:cNvSpPr>
          <p:nvPr>
            <p:ph type="dt" sz="half" idx="10"/>
          </p:nvPr>
        </p:nvSpPr>
        <p:spPr>
          <a:xfrm>
            <a:off x="361663" y="6424590"/>
            <a:ext cx="2439593" cy="365125"/>
          </a:xfrm>
        </p:spPr>
        <p:txBody>
          <a:bodyPr/>
          <a:lstStyle/>
          <a:p>
            <a:fld id="{C2FEE33A-5784-431D-8458-535F83FF29F1}" type="datetime4">
              <a:rPr lang="lt-LT" smtClean="0"/>
              <a:t>2022 m. rugsėjo 14 d.</a:t>
            </a:fld>
            <a:endParaRPr lang="lt-LT" dirty="0"/>
          </a:p>
        </p:txBody>
      </p:sp>
      <p:sp>
        <p:nvSpPr>
          <p:cNvPr id="5" name="Footer Placeholder 4"/>
          <p:cNvSpPr>
            <a:spLocks noGrp="1"/>
          </p:cNvSpPr>
          <p:nvPr>
            <p:ph type="ftr" sz="quarter" idx="11"/>
          </p:nvPr>
        </p:nvSpPr>
        <p:spPr/>
        <p:txBody>
          <a:bodyPr/>
          <a:lstStyle/>
          <a:p>
            <a:r>
              <a:rPr lang="lt-LT"/>
              <a:t>Gargždų „Minijos“ progimnazija</a:t>
            </a:r>
          </a:p>
        </p:txBody>
      </p:sp>
      <p:sp>
        <p:nvSpPr>
          <p:cNvPr id="6" name="Slide Number Placeholder 5"/>
          <p:cNvSpPr>
            <a:spLocks noGrp="1"/>
          </p:cNvSpPr>
          <p:nvPr>
            <p:ph type="sldNum" sz="quarter" idx="12"/>
          </p:nvPr>
        </p:nvSpPr>
        <p:spPr/>
        <p:txBody>
          <a:bodyPr/>
          <a:lstStyle/>
          <a:p>
            <a:fld id="{D4CF1267-83A3-46AF-8A8E-304CD97637C5}" type="slidenum">
              <a:rPr lang="lt-LT" smtClean="0"/>
              <a:pPr/>
              <a:t>36</a:t>
            </a:fld>
            <a:endParaRPr lang="lt-LT" dirty="0"/>
          </a:p>
        </p:txBody>
      </p:sp>
    </p:spTree>
    <p:extLst>
      <p:ext uri="{BB962C8B-B14F-4D97-AF65-F5344CB8AC3E}">
        <p14:creationId xmlns:p14="http://schemas.microsoft.com/office/powerpoint/2010/main" val="31902348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r>
              <a:rPr lang="lt-LT" dirty="0"/>
              <a:t>Šaltiniai</a:t>
            </a:r>
          </a:p>
        </p:txBody>
      </p:sp>
      <p:sp>
        <p:nvSpPr>
          <p:cNvPr id="3" name="Turinio vietos rezervavimo ženklas 2"/>
          <p:cNvSpPr>
            <a:spLocks noGrp="1"/>
          </p:cNvSpPr>
          <p:nvPr>
            <p:ph idx="1"/>
          </p:nvPr>
        </p:nvSpPr>
        <p:spPr/>
        <p:txBody>
          <a:bodyPr>
            <a:normAutofit/>
          </a:bodyPr>
          <a:lstStyle/>
          <a:p>
            <a:r>
              <a:rPr lang="lt-LT" sz="2800" dirty="0">
                <a:latin typeface="+mj-lt"/>
              </a:rPr>
              <a:t>Apklausų „Mokymasis virtualioje aplinkoje“ rezultatai (1-4 kl. ir 5-8 kl. mokinių, tėvų, mokytojų ir pagalbos mokiniui specialistų). </a:t>
            </a:r>
          </a:p>
          <a:p>
            <a:r>
              <a:rPr lang="lt-LT" sz="2800" dirty="0">
                <a:latin typeface="+mj-lt"/>
              </a:rPr>
              <a:t>Materialinės </a:t>
            </a:r>
            <a:r>
              <a:rPr lang="lt-LT" sz="2800" dirty="0" smtClean="0">
                <a:latin typeface="+mj-lt"/>
              </a:rPr>
              <a:t>mokymo(</a:t>
            </a:r>
            <a:r>
              <a:rPr lang="lt-LT" sz="2800" dirty="0" err="1" smtClean="0">
                <a:latin typeface="+mj-lt"/>
              </a:rPr>
              <a:t>si</a:t>
            </a:r>
            <a:r>
              <a:rPr lang="lt-LT" sz="2800" dirty="0" smtClean="0">
                <a:latin typeface="+mj-lt"/>
              </a:rPr>
              <a:t>) </a:t>
            </a:r>
            <a:r>
              <a:rPr lang="lt-LT" sz="2800" dirty="0">
                <a:latin typeface="+mj-lt"/>
              </a:rPr>
              <a:t>bazės analizė.</a:t>
            </a:r>
          </a:p>
          <a:p>
            <a:r>
              <a:rPr lang="lt-LT" sz="2800" dirty="0" smtClean="0">
                <a:latin typeface="+mj-lt"/>
              </a:rPr>
              <a:t>Progimnazijos dokumentų analizė.</a:t>
            </a:r>
            <a:endParaRPr lang="lt-LT" sz="2800" dirty="0">
              <a:latin typeface="+mj-lt"/>
            </a:endParaRPr>
          </a:p>
        </p:txBody>
      </p:sp>
      <p:sp>
        <p:nvSpPr>
          <p:cNvPr id="4" name="Datos vietos rezervavimo ženklas 3"/>
          <p:cNvSpPr>
            <a:spLocks noGrp="1"/>
          </p:cNvSpPr>
          <p:nvPr>
            <p:ph type="dt" sz="half" idx="10"/>
          </p:nvPr>
        </p:nvSpPr>
        <p:spPr>
          <a:xfrm>
            <a:off x="361663" y="6424590"/>
            <a:ext cx="2410565" cy="365125"/>
          </a:xfrm>
        </p:spPr>
        <p:txBody>
          <a:bodyPr/>
          <a:lstStyle/>
          <a:p>
            <a:fld id="{A84491A6-51A2-4627-AD5D-F2C655E78FCC}"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4</a:t>
            </a:fld>
            <a:endParaRPr lang="lt-LT"/>
          </a:p>
        </p:txBody>
      </p:sp>
    </p:spTree>
    <p:extLst>
      <p:ext uri="{BB962C8B-B14F-4D97-AF65-F5344CB8AC3E}">
        <p14:creationId xmlns:p14="http://schemas.microsoft.com/office/powerpoint/2010/main" val="1807141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320" y="539151"/>
            <a:ext cx="7798279" cy="1143000"/>
          </a:xfrm>
        </p:spPr>
        <p:txBody>
          <a:bodyPr>
            <a:noAutofit/>
          </a:bodyPr>
          <a:lstStyle/>
          <a:p>
            <a:r>
              <a:rPr lang="lt-LT" dirty="0"/>
              <a:t>Veiklos kokybės įsivertinimas vykdomas vadovaujantis</a:t>
            </a:r>
            <a:endParaRPr lang="en-US" dirty="0"/>
          </a:p>
        </p:txBody>
      </p:sp>
      <p:sp>
        <p:nvSpPr>
          <p:cNvPr id="4" name="Content Placeholder 2"/>
          <p:cNvSpPr>
            <a:spLocks noGrp="1"/>
          </p:cNvSpPr>
          <p:nvPr>
            <p:ph idx="1"/>
          </p:nvPr>
        </p:nvSpPr>
        <p:spPr>
          <a:xfrm>
            <a:off x="533400" y="2590800"/>
            <a:ext cx="8229600" cy="3048000"/>
          </a:xfrm>
        </p:spPr>
        <p:txBody>
          <a:bodyPr>
            <a:normAutofit/>
          </a:bodyPr>
          <a:lstStyle/>
          <a:p>
            <a:pPr>
              <a:defRPr/>
            </a:pPr>
            <a:r>
              <a:rPr lang="lt-LT" sz="3000" dirty="0">
                <a:latin typeface="+mj-lt"/>
              </a:rPr>
              <a:t>2016 m. kovo 29 d. ŠMM ministro Įs. Nr. V-267 „</a:t>
            </a:r>
            <a:r>
              <a:rPr lang="pt-BR" sz="3000" dirty="0">
                <a:latin typeface="+mj-lt"/>
              </a:rPr>
              <a:t>Dėl </a:t>
            </a:r>
            <a:r>
              <a:rPr lang="lt-LT" sz="3000" dirty="0">
                <a:latin typeface="+mj-lt"/>
              </a:rPr>
              <a:t>mokyklos, įgyvendinančios bendrojo ugdymo programas, veiklos kokybės įsivertinimo metodikos patvirtinimo“.</a:t>
            </a:r>
          </a:p>
          <a:p>
            <a:pPr>
              <a:defRPr/>
            </a:pPr>
            <a:r>
              <a:rPr lang="lt-LT" sz="3000" dirty="0">
                <a:latin typeface="+mj-lt"/>
              </a:rPr>
              <a:t>Progimnazijos veiklos kokybės įsivertinimo planu.</a:t>
            </a:r>
          </a:p>
          <a:p>
            <a:pPr marL="320040" indent="-320040" algn="just" eaLnBrk="1" fontAlgn="auto" hangingPunct="1">
              <a:spcAft>
                <a:spcPts val="0"/>
              </a:spcAft>
              <a:buFont typeface="Wingdings"/>
              <a:buNone/>
              <a:defRPr/>
            </a:pPr>
            <a:endParaRPr lang="lt-LT" b="1" i="1" dirty="0">
              <a:solidFill>
                <a:srgbClr val="0070C0"/>
              </a:solidFill>
            </a:endParaRPr>
          </a:p>
        </p:txBody>
      </p:sp>
      <p:sp>
        <p:nvSpPr>
          <p:cNvPr id="3" name="Datos vietos rezervavimo ženklas 2"/>
          <p:cNvSpPr>
            <a:spLocks noGrp="1"/>
          </p:cNvSpPr>
          <p:nvPr>
            <p:ph type="dt" sz="half" idx="10"/>
          </p:nvPr>
        </p:nvSpPr>
        <p:spPr>
          <a:xfrm>
            <a:off x="361664" y="6424590"/>
            <a:ext cx="2432336" cy="365125"/>
          </a:xfrm>
        </p:spPr>
        <p:txBody>
          <a:bodyPr/>
          <a:lstStyle/>
          <a:p>
            <a:fld id="{E7DF87D8-5279-4FFC-BA58-945E512607D0}"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5</a:t>
            </a:fld>
            <a:endParaRPr lang="lt-LT"/>
          </a:p>
        </p:txBody>
      </p:sp>
    </p:spTree>
    <p:extLst>
      <p:ext uri="{BB962C8B-B14F-4D97-AF65-F5344CB8AC3E}">
        <p14:creationId xmlns:p14="http://schemas.microsoft.com/office/powerpoint/2010/main" val="4009529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lt-LT" altLang="lt-LT" sz="4900" dirty="0" smtClean="0"/>
              <a:t>Tikslas:</a:t>
            </a:r>
            <a:endParaRPr lang="en-US" sz="4900" dirty="0"/>
          </a:p>
        </p:txBody>
      </p:sp>
      <p:sp>
        <p:nvSpPr>
          <p:cNvPr id="3" name="Content Placeholder 2"/>
          <p:cNvSpPr>
            <a:spLocks noGrp="1"/>
          </p:cNvSpPr>
          <p:nvPr>
            <p:ph idx="1"/>
          </p:nvPr>
        </p:nvSpPr>
        <p:spPr/>
        <p:txBody>
          <a:bodyPr>
            <a:normAutofit/>
          </a:bodyPr>
          <a:lstStyle/>
          <a:p>
            <a:endParaRPr lang="en-US" sz="3000" dirty="0">
              <a:latin typeface="+mj-lt"/>
            </a:endParaRPr>
          </a:p>
          <a:p>
            <a:r>
              <a:rPr lang="lt-LT" sz="2800" dirty="0">
                <a:latin typeface="+mj-lt"/>
              </a:rPr>
              <a:t>Atkreipti </a:t>
            </a:r>
            <a:r>
              <a:rPr lang="lt-LT" sz="2800" dirty="0" smtClean="0">
                <a:latin typeface="+mj-lt"/>
              </a:rPr>
              <a:t>dėmesį </a:t>
            </a:r>
            <a:r>
              <a:rPr lang="lt-LT" sz="2800" dirty="0">
                <a:latin typeface="+mj-lt"/>
              </a:rPr>
              <a:t>į veiklos aspektus, turinčius įtakos mokymuisi virtualioje aplinkoje.</a:t>
            </a:r>
          </a:p>
          <a:p>
            <a:r>
              <a:rPr lang="lt-LT" sz="2800" dirty="0">
                <a:latin typeface="+mj-lt"/>
              </a:rPr>
              <a:t>Parengti rekomendacijas, remiantis apklausų  rezultatais ir dokumentų analize.</a:t>
            </a:r>
          </a:p>
          <a:p>
            <a:pPr marL="0" indent="0">
              <a:buNone/>
            </a:pPr>
            <a:endParaRPr lang="lt-LT" sz="3000" dirty="0">
              <a:latin typeface="+mj-lt"/>
            </a:endParaRPr>
          </a:p>
          <a:p>
            <a:pPr marL="0" indent="0">
              <a:buNone/>
            </a:pPr>
            <a:endParaRPr lang="lt-LT" dirty="0">
              <a:latin typeface="Bahnschrift" pitchFamily="34" charset="0"/>
            </a:endParaRPr>
          </a:p>
          <a:p>
            <a:endParaRPr lang="lt-LT" dirty="0">
              <a:solidFill>
                <a:srgbClr val="0070C0"/>
              </a:solidFill>
              <a:latin typeface="Bahnschrift" pitchFamily="34" charset="0"/>
            </a:endParaRPr>
          </a:p>
          <a:p>
            <a:endParaRPr lang="lt-LT" dirty="0">
              <a:latin typeface="Bahnschrift" pitchFamily="34" charset="0"/>
            </a:endParaRPr>
          </a:p>
          <a:p>
            <a:endParaRPr lang="en-US" dirty="0"/>
          </a:p>
        </p:txBody>
      </p:sp>
      <p:sp>
        <p:nvSpPr>
          <p:cNvPr id="4" name="Datos vietos rezervavimo ženklas 3"/>
          <p:cNvSpPr>
            <a:spLocks noGrp="1"/>
          </p:cNvSpPr>
          <p:nvPr>
            <p:ph type="dt" sz="half" idx="10"/>
          </p:nvPr>
        </p:nvSpPr>
        <p:spPr>
          <a:xfrm>
            <a:off x="361663" y="6424590"/>
            <a:ext cx="2403307" cy="365125"/>
          </a:xfrm>
        </p:spPr>
        <p:txBody>
          <a:bodyPr/>
          <a:lstStyle/>
          <a:p>
            <a:fld id="{6683B564-5500-4CA5-AD37-650D1EAB3B16}" type="datetime4">
              <a:rPr lang="lt-LT" smtClean="0"/>
              <a:t>2022 m. rugsėjo 14 d.</a:t>
            </a:fld>
            <a:endParaRPr lang="lt-LT" dirty="0"/>
          </a:p>
        </p:txBody>
      </p:sp>
      <p:sp>
        <p:nvSpPr>
          <p:cNvPr id="5" name="Poraštės vietos rezervavimo ženklas 4"/>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6</a:t>
            </a:fld>
            <a:endParaRPr lang="lt-LT"/>
          </a:p>
        </p:txBody>
      </p:sp>
    </p:spTree>
    <p:extLst>
      <p:ext uri="{BB962C8B-B14F-4D97-AF65-F5344CB8AC3E}">
        <p14:creationId xmlns:p14="http://schemas.microsoft.com/office/powerpoint/2010/main" val="7802927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1318" y="554966"/>
            <a:ext cx="7664957" cy="1143000"/>
          </a:xfrm>
        </p:spPr>
        <p:txBody>
          <a:bodyPr>
            <a:noAutofit/>
          </a:bodyPr>
          <a:lstStyle/>
          <a:p>
            <a:r>
              <a:rPr lang="lt-LT" dirty="0"/>
              <a:t>Apklausos sistema</a:t>
            </a:r>
            <a:r>
              <a:rPr lang="en-US" dirty="0"/>
              <a:t/>
            </a:r>
            <a:br>
              <a:rPr lang="en-US" dirty="0"/>
            </a:br>
            <a:r>
              <a:rPr lang="lt-LT" dirty="0"/>
              <a:t>Google </a:t>
            </a:r>
            <a:r>
              <a:rPr lang="lt-LT" dirty="0" err="1"/>
              <a:t>Education</a:t>
            </a:r>
            <a:r>
              <a:rPr lang="lt-LT" dirty="0"/>
              <a:t>, </a:t>
            </a:r>
            <a:r>
              <a:rPr lang="lt-LT" dirty="0" err="1"/>
              <a:t>Forms</a:t>
            </a:r>
            <a:endParaRPr lang="en-US" dirty="0"/>
          </a:p>
        </p:txBody>
      </p:sp>
      <p:sp>
        <p:nvSpPr>
          <p:cNvPr id="9" name="Content Placeholder 8"/>
          <p:cNvSpPr>
            <a:spLocks noGrp="1"/>
          </p:cNvSpPr>
          <p:nvPr>
            <p:ph idx="1"/>
          </p:nvPr>
        </p:nvSpPr>
        <p:spPr>
          <a:xfrm>
            <a:off x="4909451" y="3107995"/>
            <a:ext cx="3687822" cy="1530374"/>
          </a:xfrm>
        </p:spPr>
        <p:txBody>
          <a:bodyPr>
            <a:normAutofit/>
          </a:bodyPr>
          <a:lstStyle/>
          <a:p>
            <a:pPr marL="0" indent="0">
              <a:buNone/>
            </a:pPr>
            <a:r>
              <a:rPr lang="lt-LT" dirty="0">
                <a:latin typeface="+mj-lt"/>
              </a:rPr>
              <a:t>Mokytojai</a:t>
            </a:r>
          </a:p>
          <a:p>
            <a:r>
              <a:rPr lang="lt-LT" sz="2800" dirty="0">
                <a:latin typeface="+mj-lt"/>
              </a:rPr>
              <a:t>Pakviesti dalyviai: 50</a:t>
            </a:r>
          </a:p>
        </p:txBody>
      </p:sp>
      <p:sp>
        <p:nvSpPr>
          <p:cNvPr id="3" name="Datos vietos rezervavimo ženklas 2"/>
          <p:cNvSpPr>
            <a:spLocks noGrp="1"/>
          </p:cNvSpPr>
          <p:nvPr>
            <p:ph type="dt" sz="half" idx="10"/>
          </p:nvPr>
        </p:nvSpPr>
        <p:spPr>
          <a:xfrm>
            <a:off x="361664" y="6424590"/>
            <a:ext cx="2381536" cy="365125"/>
          </a:xfrm>
        </p:spPr>
        <p:txBody>
          <a:bodyPr/>
          <a:lstStyle/>
          <a:p>
            <a:fld id="{10ACBCAF-5B62-4D3D-8065-E9E7F0C75707}" type="datetime4">
              <a:rPr lang="lt-LT" smtClean="0"/>
              <a:t>2022 m. rugsėjo 14 d.</a:t>
            </a:fld>
            <a:endParaRPr lang="lt-LT" dirty="0"/>
          </a:p>
        </p:txBody>
      </p:sp>
      <p:sp>
        <p:nvSpPr>
          <p:cNvPr id="4" name="Poraštės vietos rezervavimo ženklas 3"/>
          <p:cNvSpPr>
            <a:spLocks noGrp="1"/>
          </p:cNvSpPr>
          <p:nvPr>
            <p:ph type="ftr" sz="quarter" idx="11"/>
          </p:nvPr>
        </p:nvSpPr>
        <p:spPr/>
        <p:txBody>
          <a:bodyPr/>
          <a:lstStyle/>
          <a:p>
            <a:r>
              <a:rPr lang="lt-LT"/>
              <a:t>Gargždų „Minijos“ progimnazija</a:t>
            </a:r>
          </a:p>
        </p:txBody>
      </p:sp>
      <p:sp>
        <p:nvSpPr>
          <p:cNvPr id="5" name="Skaidrės numerio vietos rezervavimo ženklas 4"/>
          <p:cNvSpPr>
            <a:spLocks noGrp="1"/>
          </p:cNvSpPr>
          <p:nvPr>
            <p:ph type="sldNum" sz="quarter" idx="12"/>
          </p:nvPr>
        </p:nvSpPr>
        <p:spPr/>
        <p:txBody>
          <a:bodyPr/>
          <a:lstStyle/>
          <a:p>
            <a:fld id="{D4CF1267-83A3-46AF-8A8E-304CD97637C5}" type="slidenum">
              <a:rPr lang="lt-LT" smtClean="0"/>
              <a:pPr/>
              <a:t>7</a:t>
            </a:fld>
            <a:endParaRPr lang="lt-LT"/>
          </a:p>
        </p:txBody>
      </p:sp>
      <p:sp>
        <p:nvSpPr>
          <p:cNvPr id="8" name="Content Placeholder 8">
            <a:extLst>
              <a:ext uri="{FF2B5EF4-FFF2-40B4-BE49-F238E27FC236}">
                <a16:creationId xmlns="" xmlns:a16="http://schemas.microsoft.com/office/drawing/2014/main" id="{2C2229BC-4C91-4AF2-AB67-227EB4C7DC09}"/>
              </a:ext>
            </a:extLst>
          </p:cNvPr>
          <p:cNvSpPr txBox="1">
            <a:spLocks/>
          </p:cNvSpPr>
          <p:nvPr/>
        </p:nvSpPr>
        <p:spPr>
          <a:xfrm>
            <a:off x="974431" y="3107993"/>
            <a:ext cx="4025273" cy="206131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lt-LT" dirty="0">
                <a:latin typeface="+mj-lt"/>
              </a:rPr>
              <a:t>Mokiniai</a:t>
            </a:r>
          </a:p>
          <a:p>
            <a:r>
              <a:rPr lang="lt-LT" sz="2800" dirty="0">
                <a:latin typeface="+mj-lt"/>
              </a:rPr>
              <a:t>Pakviesti dalyviai: 562</a:t>
            </a:r>
          </a:p>
        </p:txBody>
      </p:sp>
    </p:spTree>
    <p:extLst>
      <p:ext uri="{BB962C8B-B14F-4D97-AF65-F5344CB8AC3E}">
        <p14:creationId xmlns:p14="http://schemas.microsoft.com/office/powerpoint/2010/main" val="2693739372"/>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dirty="0"/>
              <a:t>Duomenų analizė</a:t>
            </a:r>
            <a:endParaRPr lang="en-US" dirty="0"/>
          </a:p>
        </p:txBody>
      </p:sp>
      <p:pic>
        <p:nvPicPr>
          <p:cNvPr id="5" name="Content Placeholder 4"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36682" y="1971136"/>
            <a:ext cx="6106064" cy="4280764"/>
          </a:xfrm>
        </p:spPr>
      </p:pic>
      <p:sp>
        <p:nvSpPr>
          <p:cNvPr id="3" name="Datos vietos rezervavimo ženklas 2"/>
          <p:cNvSpPr>
            <a:spLocks noGrp="1"/>
          </p:cNvSpPr>
          <p:nvPr>
            <p:ph type="dt" sz="half" idx="10"/>
          </p:nvPr>
        </p:nvSpPr>
        <p:spPr>
          <a:xfrm>
            <a:off x="361664" y="6424590"/>
            <a:ext cx="2381536" cy="365125"/>
          </a:xfrm>
        </p:spPr>
        <p:txBody>
          <a:bodyPr/>
          <a:lstStyle/>
          <a:p>
            <a:fld id="{684B18B6-FD6D-4692-B3F2-D599E77CE33D}" type="datetime4">
              <a:rPr lang="lt-LT" smtClean="0"/>
              <a:t>2022 m. rugsėjo 14 d.</a:t>
            </a:fld>
            <a:endParaRPr lang="lt-LT" dirty="0"/>
          </a:p>
        </p:txBody>
      </p:sp>
      <p:sp>
        <p:nvSpPr>
          <p:cNvPr id="4" name="Poraštės vietos rezervavimo ženklas 3"/>
          <p:cNvSpPr>
            <a:spLocks noGrp="1"/>
          </p:cNvSpPr>
          <p:nvPr>
            <p:ph type="ftr" sz="quarter" idx="11"/>
          </p:nvPr>
        </p:nvSpPr>
        <p:spPr/>
        <p:txBody>
          <a:bodyPr/>
          <a:lstStyle/>
          <a:p>
            <a:r>
              <a:rPr lang="lt-LT"/>
              <a:t>Gargždų „Minijos“ progimnazija</a:t>
            </a:r>
          </a:p>
        </p:txBody>
      </p:sp>
      <p:sp>
        <p:nvSpPr>
          <p:cNvPr id="6" name="Skaidrės numerio vietos rezervavimo ženklas 5"/>
          <p:cNvSpPr>
            <a:spLocks noGrp="1"/>
          </p:cNvSpPr>
          <p:nvPr>
            <p:ph type="sldNum" sz="quarter" idx="12"/>
          </p:nvPr>
        </p:nvSpPr>
        <p:spPr/>
        <p:txBody>
          <a:bodyPr/>
          <a:lstStyle/>
          <a:p>
            <a:fld id="{D4CF1267-83A3-46AF-8A8E-304CD97637C5}" type="slidenum">
              <a:rPr lang="lt-LT" smtClean="0"/>
              <a:pPr/>
              <a:t>8</a:t>
            </a:fld>
            <a:endParaRPr lang="lt-LT"/>
          </a:p>
        </p:txBody>
      </p:sp>
    </p:spTree>
    <p:extLst>
      <p:ext uri="{BB962C8B-B14F-4D97-AF65-F5344CB8AC3E}">
        <p14:creationId xmlns:p14="http://schemas.microsoft.com/office/powerpoint/2010/main" val="675709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a:extLst>
              <a:ext uri="{FF2B5EF4-FFF2-40B4-BE49-F238E27FC236}">
                <a16:creationId xmlns="" xmlns:a16="http://schemas.microsoft.com/office/drawing/2014/main" id="{658042CE-9E45-497A-BA82-4FDAD5175B01}"/>
              </a:ext>
            </a:extLst>
          </p:cNvPr>
          <p:cNvSpPr>
            <a:spLocks noGrp="1"/>
          </p:cNvSpPr>
          <p:nvPr>
            <p:ph type="title"/>
          </p:nvPr>
        </p:nvSpPr>
        <p:spPr/>
        <p:txBody>
          <a:bodyPr/>
          <a:lstStyle/>
          <a:p>
            <a:r>
              <a:rPr lang="lt-LT" dirty="0"/>
              <a:t>Respondentai</a:t>
            </a:r>
          </a:p>
        </p:txBody>
      </p:sp>
      <p:pic>
        <p:nvPicPr>
          <p:cNvPr id="8" name="Turinio vietos rezervavimo ženklas 7">
            <a:extLst>
              <a:ext uri="{FF2B5EF4-FFF2-40B4-BE49-F238E27FC236}">
                <a16:creationId xmlns="" xmlns:a16="http://schemas.microsoft.com/office/drawing/2014/main" id="{975683C1-C56C-4E29-B314-4900158ABA3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46838" y="2401367"/>
            <a:ext cx="3297757" cy="1973954"/>
          </a:xfrm>
        </p:spPr>
      </p:pic>
      <p:sp>
        <p:nvSpPr>
          <p:cNvPr id="4" name="Datos vietos rezervavimo ženklas 3">
            <a:extLst>
              <a:ext uri="{FF2B5EF4-FFF2-40B4-BE49-F238E27FC236}">
                <a16:creationId xmlns="" xmlns:a16="http://schemas.microsoft.com/office/drawing/2014/main" id="{651A979E-8B50-4810-8658-160C85D94AAC}"/>
              </a:ext>
            </a:extLst>
          </p:cNvPr>
          <p:cNvSpPr>
            <a:spLocks noGrp="1"/>
          </p:cNvSpPr>
          <p:nvPr>
            <p:ph type="dt" sz="half" idx="10"/>
          </p:nvPr>
        </p:nvSpPr>
        <p:spPr>
          <a:xfrm>
            <a:off x="361664" y="6424590"/>
            <a:ext cx="2396050" cy="365125"/>
          </a:xfrm>
        </p:spPr>
        <p:txBody>
          <a:bodyPr/>
          <a:lstStyle/>
          <a:p>
            <a:fld id="{C2FEE33A-5784-431D-8458-535F83FF29F1}" type="datetime4">
              <a:rPr lang="lt-LT" smtClean="0"/>
              <a:t>2022 m. rugsėjo 14 d.</a:t>
            </a:fld>
            <a:endParaRPr lang="lt-LT" dirty="0"/>
          </a:p>
        </p:txBody>
      </p:sp>
      <p:sp>
        <p:nvSpPr>
          <p:cNvPr id="5" name="Poraštės vietos rezervavimo ženklas 4">
            <a:extLst>
              <a:ext uri="{FF2B5EF4-FFF2-40B4-BE49-F238E27FC236}">
                <a16:creationId xmlns="" xmlns:a16="http://schemas.microsoft.com/office/drawing/2014/main" id="{A27EC4B1-2FEF-4501-AC4A-4161DE4F070A}"/>
              </a:ext>
            </a:extLst>
          </p:cNvPr>
          <p:cNvSpPr>
            <a:spLocks noGrp="1"/>
          </p:cNvSpPr>
          <p:nvPr>
            <p:ph type="ftr" sz="quarter" idx="11"/>
          </p:nvPr>
        </p:nvSpPr>
        <p:spPr/>
        <p:txBody>
          <a:bodyPr/>
          <a:lstStyle/>
          <a:p>
            <a:r>
              <a:rPr lang="lt-LT"/>
              <a:t>Gargždų „Minijos“ progimnazija</a:t>
            </a:r>
          </a:p>
        </p:txBody>
      </p:sp>
      <p:sp>
        <p:nvSpPr>
          <p:cNvPr id="6" name="Skaidrės numerio vietos rezervavimo ženklas 5">
            <a:extLst>
              <a:ext uri="{FF2B5EF4-FFF2-40B4-BE49-F238E27FC236}">
                <a16:creationId xmlns="" xmlns:a16="http://schemas.microsoft.com/office/drawing/2014/main" id="{CCBDF712-DB58-4FA6-B29A-911B97906275}"/>
              </a:ext>
            </a:extLst>
          </p:cNvPr>
          <p:cNvSpPr>
            <a:spLocks noGrp="1"/>
          </p:cNvSpPr>
          <p:nvPr>
            <p:ph type="sldNum" sz="quarter" idx="12"/>
          </p:nvPr>
        </p:nvSpPr>
        <p:spPr/>
        <p:txBody>
          <a:bodyPr/>
          <a:lstStyle/>
          <a:p>
            <a:fld id="{D4CF1267-83A3-46AF-8A8E-304CD97637C5}" type="slidenum">
              <a:rPr lang="lt-LT" smtClean="0"/>
              <a:pPr/>
              <a:t>9</a:t>
            </a:fld>
            <a:endParaRPr lang="lt-LT"/>
          </a:p>
        </p:txBody>
      </p:sp>
      <p:pic>
        <p:nvPicPr>
          <p:cNvPr id="10" name="Paveikslėlis 9">
            <a:extLst>
              <a:ext uri="{FF2B5EF4-FFF2-40B4-BE49-F238E27FC236}">
                <a16:creationId xmlns="" xmlns:a16="http://schemas.microsoft.com/office/drawing/2014/main" id="{6B982F57-9527-4795-BC37-172BEA26B3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89229" y="2417081"/>
            <a:ext cx="4330250" cy="1973954"/>
          </a:xfrm>
          <a:prstGeom prst="rect">
            <a:avLst/>
          </a:prstGeom>
        </p:spPr>
      </p:pic>
      <p:sp>
        <p:nvSpPr>
          <p:cNvPr id="9" name="Turinio vietos rezervavimo ženklas 4">
            <a:extLst>
              <a:ext uri="{FF2B5EF4-FFF2-40B4-BE49-F238E27FC236}">
                <a16:creationId xmlns="" xmlns:a16="http://schemas.microsoft.com/office/drawing/2014/main" id="{C2F6CBA2-426E-4942-A1B4-51CC1F95737A}"/>
              </a:ext>
            </a:extLst>
          </p:cNvPr>
          <p:cNvSpPr txBox="1">
            <a:spLocks/>
          </p:cNvSpPr>
          <p:nvPr/>
        </p:nvSpPr>
        <p:spPr>
          <a:xfrm>
            <a:off x="661579" y="1842757"/>
            <a:ext cx="3781102" cy="63992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Mokiniai</a:t>
            </a:r>
          </a:p>
        </p:txBody>
      </p:sp>
      <p:sp>
        <p:nvSpPr>
          <p:cNvPr id="11" name="Turinio vietos rezervavimo ženklas 4">
            <a:extLst>
              <a:ext uri="{FF2B5EF4-FFF2-40B4-BE49-F238E27FC236}">
                <a16:creationId xmlns="" xmlns:a16="http://schemas.microsoft.com/office/drawing/2014/main" id="{3D0D4CE3-6E6E-4868-B9D2-CD3780533E89}"/>
              </a:ext>
            </a:extLst>
          </p:cNvPr>
          <p:cNvSpPr txBox="1">
            <a:spLocks/>
          </p:cNvSpPr>
          <p:nvPr/>
        </p:nvSpPr>
        <p:spPr>
          <a:xfrm>
            <a:off x="4776716" y="1798637"/>
            <a:ext cx="3781102" cy="63992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dirty="0">
                <a:latin typeface="+mj-lt"/>
              </a:rPr>
              <a:t>Mokytojai</a:t>
            </a:r>
          </a:p>
        </p:txBody>
      </p:sp>
      <p:sp>
        <p:nvSpPr>
          <p:cNvPr id="12" name="Turinio vietos rezervavimo ženklas 4">
            <a:extLst>
              <a:ext uri="{FF2B5EF4-FFF2-40B4-BE49-F238E27FC236}">
                <a16:creationId xmlns="" xmlns:a16="http://schemas.microsoft.com/office/drawing/2014/main" id="{C1380CAF-24B2-4200-9466-6EC357B5C741}"/>
              </a:ext>
            </a:extLst>
          </p:cNvPr>
          <p:cNvSpPr txBox="1">
            <a:spLocks/>
          </p:cNvSpPr>
          <p:nvPr/>
        </p:nvSpPr>
        <p:spPr>
          <a:xfrm>
            <a:off x="4302034" y="4562656"/>
            <a:ext cx="4255784" cy="1105826"/>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lt-LT" sz="2400" dirty="0">
                <a:latin typeface="+mj-lt"/>
              </a:rPr>
              <a:t>44 </a:t>
            </a:r>
            <a:r>
              <a:rPr lang="en-US" sz="2400" dirty="0">
                <a:latin typeface="+mj-lt"/>
              </a:rPr>
              <a:t>% —</a:t>
            </a:r>
            <a:r>
              <a:rPr lang="lt-LT" sz="2400" dirty="0">
                <a:latin typeface="+mj-lt"/>
              </a:rPr>
              <a:t> mokytojai metodininkai</a:t>
            </a:r>
            <a:endParaRPr lang="en-US" sz="2400" dirty="0">
              <a:latin typeface="+mj-lt"/>
            </a:endParaRPr>
          </a:p>
          <a:p>
            <a:r>
              <a:rPr lang="lt-LT" sz="2400" dirty="0">
                <a:latin typeface="+mj-lt"/>
              </a:rPr>
              <a:t>36</a:t>
            </a:r>
            <a:r>
              <a:rPr lang="en-US" sz="2400" dirty="0">
                <a:latin typeface="+mj-lt"/>
              </a:rPr>
              <a:t> % — </a:t>
            </a:r>
            <a:r>
              <a:rPr lang="lt-LT" sz="2400" dirty="0">
                <a:latin typeface="+mj-lt"/>
              </a:rPr>
              <a:t>vyresnieji mokytojai</a:t>
            </a:r>
          </a:p>
        </p:txBody>
      </p:sp>
      <p:sp>
        <p:nvSpPr>
          <p:cNvPr id="14" name="Turinio vietos rezervavimo ženklas 4">
            <a:extLst>
              <a:ext uri="{FF2B5EF4-FFF2-40B4-BE49-F238E27FC236}">
                <a16:creationId xmlns="" xmlns:a16="http://schemas.microsoft.com/office/drawing/2014/main" id="{A3C3CFFA-756D-4435-A96D-092B29848DB4}"/>
              </a:ext>
            </a:extLst>
          </p:cNvPr>
          <p:cNvSpPr txBox="1">
            <a:spLocks/>
          </p:cNvSpPr>
          <p:nvPr/>
        </p:nvSpPr>
        <p:spPr>
          <a:xfrm>
            <a:off x="661579" y="4526681"/>
            <a:ext cx="3781102" cy="1105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400" dirty="0">
                <a:latin typeface="+mj-lt"/>
              </a:rPr>
              <a:t>22,2</a:t>
            </a:r>
            <a:r>
              <a:rPr lang="lt-LT" sz="2400" dirty="0">
                <a:latin typeface="+mj-lt"/>
              </a:rPr>
              <a:t> </a:t>
            </a:r>
            <a:r>
              <a:rPr lang="en-US" sz="2400" dirty="0">
                <a:latin typeface="+mj-lt"/>
              </a:rPr>
              <a:t>% —</a:t>
            </a:r>
            <a:r>
              <a:rPr lang="lt-LT" sz="2400" dirty="0">
                <a:latin typeface="+mj-lt"/>
              </a:rPr>
              <a:t> </a:t>
            </a:r>
            <a:r>
              <a:rPr lang="en-US" sz="2400" dirty="0">
                <a:latin typeface="+mj-lt"/>
              </a:rPr>
              <a:t>5 </a:t>
            </a:r>
            <a:r>
              <a:rPr lang="en-US" sz="2400" dirty="0" err="1">
                <a:latin typeface="+mj-lt"/>
              </a:rPr>
              <a:t>klas</a:t>
            </a:r>
            <a:r>
              <a:rPr lang="lt-LT" sz="2400" dirty="0">
                <a:latin typeface="+mj-lt"/>
              </a:rPr>
              <a:t>ė</a:t>
            </a:r>
            <a:endParaRPr lang="en-US" sz="2400" dirty="0">
              <a:latin typeface="+mj-lt"/>
            </a:endParaRPr>
          </a:p>
          <a:p>
            <a:r>
              <a:rPr lang="lt-LT" sz="2400" dirty="0">
                <a:latin typeface="+mj-lt"/>
              </a:rPr>
              <a:t>17,4</a:t>
            </a:r>
            <a:r>
              <a:rPr lang="en-US" sz="2400" dirty="0">
                <a:latin typeface="+mj-lt"/>
              </a:rPr>
              <a:t> % — </a:t>
            </a:r>
            <a:r>
              <a:rPr lang="lt-LT" sz="2400" dirty="0">
                <a:latin typeface="+mj-lt"/>
              </a:rPr>
              <a:t>4 klasė</a:t>
            </a:r>
          </a:p>
        </p:txBody>
      </p:sp>
    </p:spTree>
    <p:extLst>
      <p:ext uri="{BB962C8B-B14F-4D97-AF65-F5344CB8AC3E}">
        <p14:creationId xmlns:p14="http://schemas.microsoft.com/office/powerpoint/2010/main" val="1413870139"/>
      </p:ext>
    </p:extLst>
  </p:cSld>
  <p:clrMapOvr>
    <a:masterClrMapping/>
  </p:clrMapOvr>
</p:sld>
</file>

<file path=ppt/theme/theme1.xml><?xml version="1.0" encoding="utf-8"?>
<a:theme xmlns:a="http://schemas.openxmlformats.org/drawingml/2006/main" name="Gargždų Minijos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Times New Roman-Arial">
      <a:majorFont>
        <a:latin typeface="Times New Roman" panose="02020603050405020304"/>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2956</TotalTime>
  <Words>1637</Words>
  <Application>Microsoft Office PowerPoint</Application>
  <PresentationFormat>Demonstracija ekrane (4:3)</PresentationFormat>
  <Paragraphs>311</Paragraphs>
  <Slides>36</Slides>
  <Notes>3</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36</vt:i4>
      </vt:variant>
    </vt:vector>
  </HeadingPairs>
  <TitlesOfParts>
    <vt:vector size="42" baseType="lpstr">
      <vt:lpstr>Arial</vt:lpstr>
      <vt:lpstr>Bahnschrift</vt:lpstr>
      <vt:lpstr>Calibri</vt:lpstr>
      <vt:lpstr>Times New Roman</vt:lpstr>
      <vt:lpstr>Wingdings</vt:lpstr>
      <vt:lpstr>Gargždų Minijos 2</vt:lpstr>
      <vt:lpstr>Veiklos kokybės įsivertinimas  2021–2022 m. m. </vt:lpstr>
      <vt:lpstr>3.2. Mokymasis be sienų 3.2.2. Mokymasis virtualioje aplinkoje  Raktinis žodis: Įvairiapusiškumas  (anketos mokytojams ir mokiniams)</vt:lpstr>
      <vt:lpstr>Raktinis žodis: ĮVAIRIAPUSIŠKUMAS</vt:lpstr>
      <vt:lpstr>Šaltiniai</vt:lpstr>
      <vt:lpstr>Veiklos kokybės įsivertinimas vykdomas vadovaujantis</vt:lpstr>
      <vt:lpstr>Tikslas:</vt:lpstr>
      <vt:lpstr>Apklausos sistema Google Education, Forms</vt:lpstr>
      <vt:lpstr>Duomenų analizė</vt:lpstr>
      <vt:lpstr>Respondentai</vt:lpstr>
      <vt:lpstr>Ar mokytojams rūpi mokyklos gyvenimas?</vt:lpstr>
      <vt:lpstr>Ar mokytojai naudoja IKT įrangą pamokose?</vt:lpstr>
      <vt:lpstr>Ar mokytojai naudojasi  interaktyvia lenta / ekranu pamokose?</vt:lpstr>
      <vt:lpstr>Ar mokytojai naudoja įvairią įrangą (pvz. mikroskopus, robotukus ir pan.) pamokose?</vt:lpstr>
      <vt:lpstr>Mokytojai naudoja įvairias programėles  (pvz. Kahoot, Mentimeter, Padlet, virtualius  žemėlapius arba paveikslus ir t. t.) pamokose)</vt:lpstr>
      <vt:lpstr>Mokiniai kartu su mokytoju kuria virtualias mokymosi priemones</vt:lpstr>
      <vt:lpstr>Kokias programėles mokytojai naudoja savo pamokose (išvardina mokiniai)?</vt:lpstr>
      <vt:lpstr>Išteklių panaudojimas </vt:lpstr>
      <vt:lpstr>Ar mokykloje turima įranga ir priemonės atitinka mokinių ir mokytojų poreikius?</vt:lpstr>
      <vt:lpstr>Aš pats kuriu virtualias mokymo priemones</vt:lpstr>
      <vt:lpstr>Ar pamokoje naudojamos IKT daro teigiamą įtaką mokinio mokymosi rezultatams?</vt:lpstr>
      <vt:lpstr>Ar įrangos ir priemonių užtenka visiems mokiniams?</vt:lpstr>
      <vt:lpstr>Ar įranga ir priemonės yra šiuolaikiškos?</vt:lpstr>
      <vt:lpstr>Mokykla nuolat atnaujina mokymosi įrangą ir priemones, kurias taiko mokytojai, kad mokiniai geriau suprastų dėstomą temą</vt:lpstr>
      <vt:lpstr>Ar mokytojai skatina naudoti IKT pamokose?</vt:lpstr>
      <vt:lpstr>Ar mokytojai analizuoja, naudoja, taiko ir tobulina įvairius IKT mokymo būdus ugdymo aplinkoje</vt:lpstr>
      <vt:lpstr>Ar dirbant virtualioje aplinkoje mokytojai skiria užduotis atlikti komandose, grupėse, poromis?</vt:lpstr>
      <vt:lpstr>Ar naudojant virtualias aplinkas sustiprėjo bendradarbiavimo ryšiai su kitais mokiniais?</vt:lpstr>
      <vt:lpstr>Aukščiausios vertės</vt:lpstr>
      <vt:lpstr>Žemiausios vertės</vt:lpstr>
      <vt:lpstr>Dokumentų analizė</vt:lpstr>
      <vt:lpstr>Dokumentų analizė</vt:lpstr>
      <vt:lpstr>Dokumentų analizė</vt:lpstr>
      <vt:lpstr>Vertinimo išvados</vt:lpstr>
      <vt:lpstr>Siūlymai Mokytojų tarybos posėdžiui</vt:lpstr>
      <vt:lpstr>2022-2023 m. m.  vertinama sritis</vt:lpstr>
      <vt:lpstr>Raktinis žodis:  EDUKACINĖS IŠVYKOS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Gargždų „Minijos“  progimnazija</dc:title>
  <dc:creator>Asus</dc:creator>
  <dc:description>© Copyright PresentationGo.com</dc:description>
  <cp:lastModifiedBy>Regina Baublienė</cp:lastModifiedBy>
  <cp:revision>222</cp:revision>
  <cp:lastPrinted>2022-06-15T21:13:54Z</cp:lastPrinted>
  <dcterms:created xsi:type="dcterms:W3CDTF">2018-10-16T20:07:50Z</dcterms:created>
  <dcterms:modified xsi:type="dcterms:W3CDTF">2022-09-14T11:58:13Z</dcterms:modified>
</cp:coreProperties>
</file>