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01642E-E7C3-4B14-A50F-89A6011E102E}" v="1203" dt="2020-01-21T16:20:34.297"/>
    <p1510:client id="{3F746587-625E-4856-9982-6A81976BA605}" v="529" dt="2020-01-19T16:23:20.733"/>
    <p1510:client id="{B2765CCB-D37E-4618-8E2C-D015710029FE}" v="1277" dt="2020-01-19T16:05:45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Spustelėję redag. ruoš. paantrš. stilių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8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0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7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05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3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3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9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0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5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66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3E68-314E-4E62-AA8A-BE3F20F81523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F65A-0D26-4EA2-8D80-8F2A77469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9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E3E68-314E-4E62-AA8A-BE3F20F81523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5F65A-0D26-4EA2-8D80-8F2A77469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4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alibri Light"/>
              </a:rPr>
              <a:t>Mathematics in the store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9546566" y="5528604"/>
            <a:ext cx="2803585" cy="174202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600" dirty="0">
                <a:cs typeface="Calibri"/>
              </a:rPr>
              <a:t>Presentation was made by:</a:t>
            </a:r>
          </a:p>
          <a:p>
            <a:r>
              <a:rPr lang="en-US" sz="1600" dirty="0">
                <a:cs typeface="Calibri"/>
              </a:rPr>
              <a:t>4th grade pupil</a:t>
            </a:r>
          </a:p>
          <a:p>
            <a:r>
              <a:rPr lang="en-US" sz="1600" dirty="0">
                <a:cs typeface="Calibri"/>
              </a:rPr>
              <a:t> </a:t>
            </a:r>
            <a:r>
              <a:rPr lang="en-US" sz="1600" dirty="0" err="1">
                <a:cs typeface="Calibri"/>
              </a:rPr>
              <a:t>Kotryna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Kundrotaitė</a:t>
            </a:r>
            <a:endParaRPr lang="en-US" sz="1600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736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6074769-3943-447C-84CB-83488648D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07" y="640081"/>
            <a:ext cx="3506579" cy="5320994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>
                <a:latin typeface="Comic Sans MS"/>
              </a:rPr>
              <a:t>I wonder what I'll be able to buy at the store today for the money I </a:t>
            </a:r>
            <a:r>
              <a:rPr lang="en-US" sz="3200">
                <a:latin typeface="Comic Sans MS"/>
              </a:rPr>
              <a:t>have. I've calculated that I have 6 euros and 50 cents in total.</a:t>
            </a:r>
            <a:br>
              <a:rPr lang="en-US" sz="3200" dirty="0">
                <a:latin typeface="Comic Sans MS"/>
              </a:rPr>
            </a:br>
            <a:endParaRPr lang="en-US" sz="3700">
              <a:latin typeface="Comic Sans MS"/>
            </a:endParaRPr>
          </a:p>
        </p:txBody>
      </p:sp>
      <p:pic>
        <p:nvPicPr>
          <p:cNvPr id="4" name="Paveikslėlis 4" descr="Paveikslėlis, kuriame yra asmuo, laikymas, vidinis, stalas&#10;&#10;Sugeneruoto aprašo patikimumas labai didelis">
            <a:extLst>
              <a:ext uri="{FF2B5EF4-FFF2-40B4-BE49-F238E27FC236}">
                <a16:creationId xmlns:a16="http://schemas.microsoft.com/office/drawing/2014/main" id="{C4AACE68-C0FD-40E6-BA1D-F0140430BB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685" r="11344" b="-2"/>
          <a:stretch/>
        </p:blipFill>
        <p:spPr>
          <a:xfrm>
            <a:off x="4654297" y="10"/>
            <a:ext cx="7537704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650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aveikslėlis 4" descr="Paveikslėlis, kuriame yra mažas, asmuo, mergaitė, vaikas&#10;&#10;Sugeneruoto aprašo patikimumas labai didelis">
            <a:extLst>
              <a:ext uri="{FF2B5EF4-FFF2-40B4-BE49-F238E27FC236}">
                <a16:creationId xmlns:a16="http://schemas.microsoft.com/office/drawing/2014/main" id="{5852C5FD-0BA7-44A8-8373-0702E0C172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 amt="50000"/>
          </a:blip>
          <a:srcRect l="1111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0EB2E44D-BE54-472A-B38E-8AFFAD734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  <a:latin typeface="Comic Sans MS"/>
                <a:cs typeface="Calibri Light"/>
              </a:rPr>
              <a:t>I wont be able to purchase this many things </a:t>
            </a:r>
            <a:r>
              <a:rPr lang="en-US" sz="3200">
                <a:solidFill>
                  <a:srgbClr val="FFFFFF"/>
                </a:solidFill>
                <a:latin typeface="Comic Sans MS"/>
                <a:cs typeface="Calibri Light"/>
              </a:rPr>
              <a:t>for sure. Even if I only want to buy new </a:t>
            </a:r>
            <a:r>
              <a:rPr lang="en-US" sz="3200" dirty="0">
                <a:solidFill>
                  <a:srgbClr val="FFFFFF"/>
                </a:solidFill>
                <a:latin typeface="Comic Sans MS"/>
                <a:cs typeface="Calibri Light"/>
              </a:rPr>
              <a:t>shoes, </a:t>
            </a:r>
            <a:r>
              <a:rPr lang="en-US" sz="3200">
                <a:solidFill>
                  <a:srgbClr val="FFFFFF"/>
                </a:solidFill>
                <a:latin typeface="Comic Sans MS"/>
                <a:cs typeface="Calibri Light"/>
              </a:rPr>
              <a:t>which cost 29 euros, I would still need 22 euros and 50 cents more.</a:t>
            </a:r>
            <a:endParaRPr lang="en-US" sz="3200" dirty="0">
              <a:solidFill>
                <a:srgbClr val="FFFFFF"/>
              </a:solidFill>
              <a:latin typeface="Comic Sans MS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131182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AFCA8E2-BDEF-413A-B1AD-7CB6B1A50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274" y="1068184"/>
            <a:ext cx="4645250" cy="3707896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dirty="0">
                <a:latin typeface="Comic Sans MS"/>
              </a:rPr>
              <a:t>I also need 3 squared and 3 lined exercise books. One </a:t>
            </a:r>
            <a:r>
              <a:rPr lang="en-US" sz="3200">
                <a:latin typeface="Comic Sans MS"/>
              </a:rPr>
              <a:t>exercise book </a:t>
            </a:r>
            <a:r>
              <a:rPr lang="en-US" sz="3200" dirty="0">
                <a:latin typeface="Comic Sans MS"/>
              </a:rPr>
              <a:t>costs 15 cents, so 6 of them would cost 90 cents.</a:t>
            </a:r>
            <a:endParaRPr lang="en-US" sz="3200" dirty="0">
              <a:latin typeface="Comic Sans MS"/>
              <a:cs typeface="Calibri Light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aveikslėlis 4" descr="Paveikslėlis, kuriame yra sėdėjimas, stalas, šaldytuvas, balta&#10;&#10;Sugeneruoto aprašo patikimumas labai didelis">
            <a:extLst>
              <a:ext uri="{FF2B5EF4-FFF2-40B4-BE49-F238E27FC236}">
                <a16:creationId xmlns:a16="http://schemas.microsoft.com/office/drawing/2014/main" id="{C4DF7AC1-00CF-4A77-8115-2994019094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849" r="2" b="877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55723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6187E64-7A77-4D13-A5F4-9AEC282BB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E6647468-BF26-4749-B7ED-06AAE5AD6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565" y="1145776"/>
            <a:ext cx="5085580" cy="421352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dirty="0">
                <a:latin typeface="Comic Sans MS"/>
              </a:rPr>
              <a:t>I shouldn't forget to buy some colored pencils aswell. After buying those notebooks I have 5 euros and 60 cents left. Pencils cost me 2 euros and 30 cents, so all I have</a:t>
            </a:r>
            <a:r>
              <a:rPr lang="en-US" sz="3200">
                <a:latin typeface="Comic Sans MS"/>
              </a:rPr>
              <a:t> left now is 3 euros and 30 cents.</a:t>
            </a:r>
            <a:endParaRPr lang="en-US" sz="3200">
              <a:latin typeface="Comic Sans MS"/>
              <a:cs typeface="Calibri Light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9802" y="832686"/>
            <a:ext cx="1104943" cy="107496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aveikslėlis 4">
            <a:extLst>
              <a:ext uri="{FF2B5EF4-FFF2-40B4-BE49-F238E27FC236}">
                <a16:creationId xmlns:a16="http://schemas.microsoft.com/office/drawing/2014/main" id="{6E149517-257C-4AC1-B3B8-E122B7A1AD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/>
        </p:blipFill>
        <p:spPr>
          <a:xfrm>
            <a:off x="6521381" y="773723"/>
            <a:ext cx="5194998" cy="5194998"/>
          </a:xfrm>
          <a:custGeom>
            <a:avLst/>
            <a:gdLst>
              <a:gd name="connsiteX0" fmla="*/ 1870874 w 3741748"/>
              <a:gd name="connsiteY0" fmla="*/ 0 h 3741748"/>
              <a:gd name="connsiteX1" fmla="*/ 3741748 w 3741748"/>
              <a:gd name="connsiteY1" fmla="*/ 1870874 h 3741748"/>
              <a:gd name="connsiteX2" fmla="*/ 1870874 w 3741748"/>
              <a:gd name="connsiteY2" fmla="*/ 3741748 h 3741748"/>
              <a:gd name="connsiteX3" fmla="*/ 0 w 3741748"/>
              <a:gd name="connsiteY3" fmla="*/ 1870874 h 3741748"/>
              <a:gd name="connsiteX4" fmla="*/ 1870874 w 3741748"/>
              <a:gd name="connsiteY4" fmla="*/ 0 h 374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DA5DB8B-7E5C-4ABC-8069-A9A8806F3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806" y="4790720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3502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aveikslėlis 6">
            <a:extLst>
              <a:ext uri="{FF2B5EF4-FFF2-40B4-BE49-F238E27FC236}">
                <a16:creationId xmlns:a16="http://schemas.microsoft.com/office/drawing/2014/main" id="{2A7C68F3-7500-43E6-B539-5B258C88FA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061" b="5176"/>
          <a:stretch/>
        </p:blipFill>
        <p:spPr>
          <a:xfrm>
            <a:off x="5995793" y="646991"/>
            <a:ext cx="5600672" cy="508957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85362"/>
            <a:ext cx="5291468" cy="4972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60E86DAB-3CE3-455D-AB4B-79BF74C12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259" y="1757085"/>
            <a:ext cx="4329058" cy="491344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200" dirty="0">
                <a:latin typeface="Comic Sans MS"/>
              </a:rPr>
              <a:t>I would really like to buy a pencil sharpener and an eraser too, each of them cost 30 cents, so in total I will have </a:t>
            </a:r>
            <a:r>
              <a:rPr lang="en-US" sz="3200">
                <a:latin typeface="Comic Sans MS"/>
              </a:rPr>
              <a:t>to spend 60 cents. After these purchases I have 2 euros and 70 cents left.</a:t>
            </a:r>
            <a:endParaRPr lang="en-US" sz="3200" dirty="0">
              <a:latin typeface="Comic Sans M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C260CAB-FCE7-47B7-8B7D-A326A658F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3520440"/>
            <a:ext cx="232963" cy="1340860"/>
            <a:chOff x="56167" y="3520440"/>
            <a:chExt cx="232963" cy="1340860"/>
          </a:xfrm>
        </p:grpSpPr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E6410A3A-D832-49BA-9193-7DE6BFFE42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409019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9">
              <a:extLst>
                <a:ext uri="{FF2B5EF4-FFF2-40B4-BE49-F238E27FC236}">
                  <a16:creationId xmlns:a16="http://schemas.microsoft.com/office/drawing/2014/main" id="{BDE23795-2BBE-4301-80BF-94B61D447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09019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4D7AFE78-1A1C-4C87-A87C-0A4DCD3F9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394808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4AD26F16-665C-4276-AF76-929BAE7E4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94808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71D467C7-AA32-4440-9977-A2BC7BCB8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380597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1D95AA41-628D-4718-9CAF-2CB1719B5B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80597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8040D312-E9CC-49F8-9444-124EC608CD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366385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9C4C3664-1FC3-4DA1-B05A-603E7730F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66385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01FD9347-E17B-4E3B-AF76-1AD18742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352174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38A55E7D-3445-4AD8-94C6-A722551CC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52174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C61DABF6-8132-443D-AE5F-61F574B6D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480076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95CC0358-CC0F-4C6C-9469-28F3884D2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80076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FB108B32-CC61-4F92-B33A-1D544483EB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465865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28D10E76-E6A1-49A1-970C-72E5651663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65865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3E311B76-3BAE-40C5-B569-8E267B5A1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451654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751837AE-2D6D-4DB2-BD19-33614F9AF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51654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B383AA71-8FF9-4477-A61D-0D7BCCEB0D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437442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8F27BF38-696D-4F03-905E-D6C69D559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37442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E95A14DC-40DC-48EE-ABB2-835F93DB81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423231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B3EA0436-F77D-4226-8A21-0B6DCCCA4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23231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5852160" cy="3566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78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949B328B-3D1B-4F8E-A0C6-5EA0446CA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248" y="1064385"/>
            <a:ext cx="2897326" cy="3274011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dirty="0">
                <a:latin typeface="Comic Sans MS"/>
              </a:rPr>
              <a:t>Of course I will buy some candy aswell. My favourite </a:t>
            </a:r>
            <a:r>
              <a:rPr lang="en-US" sz="3200">
                <a:latin typeface="Comic Sans MS"/>
              </a:rPr>
              <a:t>ones cost 90 cents.</a:t>
            </a:r>
            <a:endParaRPr lang="en-US" sz="3200">
              <a:latin typeface="Comic Sans MS"/>
              <a:cs typeface="Calibri Light"/>
            </a:endParaRPr>
          </a:p>
        </p:txBody>
      </p:sp>
      <p:sp>
        <p:nvSpPr>
          <p:cNvPr id="31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4" name="Paveikslėlis 4" descr="Paveikslėlis, kuriame yra maistas, saldainis, skirtingas, stalas&#10;&#10;Sugeneruoto aprašo patikimumas labai didelis">
            <a:extLst>
              <a:ext uri="{FF2B5EF4-FFF2-40B4-BE49-F238E27FC236}">
                <a16:creationId xmlns:a16="http://schemas.microsoft.com/office/drawing/2014/main" id="{55B3C581-9881-400E-9ADF-BF2DB0ED41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9739"/>
          <a:stretch/>
        </p:blipFill>
        <p:spPr>
          <a:xfrm>
            <a:off x="921910" y="465243"/>
            <a:ext cx="7761924" cy="5343065"/>
          </a:xfrm>
          <a:custGeom>
            <a:avLst/>
            <a:gdLst>
              <a:gd name="connsiteX0" fmla="*/ 3025687 w 7761924"/>
              <a:gd name="connsiteY0" fmla="*/ 76 h 5343065"/>
              <a:gd name="connsiteX1" fmla="*/ 3372722 w 7761924"/>
              <a:gd name="connsiteY1" fmla="*/ 16088 h 5343065"/>
              <a:gd name="connsiteX2" fmla="*/ 7761924 w 7761924"/>
              <a:gd name="connsiteY2" fmla="*/ 3316816 h 5343065"/>
              <a:gd name="connsiteX3" fmla="*/ 3701109 w 7761924"/>
              <a:gd name="connsiteY3" fmla="*/ 5320611 h 5343065"/>
              <a:gd name="connsiteX4" fmla="*/ 36290 w 7761924"/>
              <a:gd name="connsiteY4" fmla="*/ 2696959 h 5343065"/>
              <a:gd name="connsiteX5" fmla="*/ 3025687 w 7761924"/>
              <a:gd name="connsiteY5" fmla="*/ 76 h 534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5938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4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04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aveikslėlis 4" descr="Paveikslėlis, kuriame yra asmuo, stalas, vidinis, rausva&#10;&#10;Sugeneruoto aprašo patikimumas labai didelis">
            <a:extLst>
              <a:ext uri="{FF2B5EF4-FFF2-40B4-BE49-F238E27FC236}">
                <a16:creationId xmlns:a16="http://schemas.microsoft.com/office/drawing/2014/main" id="{6E81D3F7-D1A3-444B-A184-ECEECEE2DC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4786" r="1" b="28985"/>
          <a:stretch/>
        </p:blipFill>
        <p:spPr>
          <a:xfrm>
            <a:off x="-4243" y="10"/>
            <a:ext cx="12196243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828180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77100AA-BF68-4139-8224-79EA1F916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274247" y="753374"/>
            <a:ext cx="5353835" cy="5353836"/>
          </a:xfrm>
          <a:custGeom>
            <a:avLst/>
            <a:gdLst>
              <a:gd name="connsiteX0" fmla="*/ 5273742 w 5353835"/>
              <a:gd name="connsiteY0" fmla="*/ 690509 h 5353836"/>
              <a:gd name="connsiteX1" fmla="*/ 5353835 w 5353835"/>
              <a:gd name="connsiteY1" fmla="*/ 770602 h 5353836"/>
              <a:gd name="connsiteX2" fmla="*/ 5353835 w 5353835"/>
              <a:gd name="connsiteY2" fmla="*/ 4854514 h 5353836"/>
              <a:gd name="connsiteX3" fmla="*/ 5273742 w 5353835"/>
              <a:gd name="connsiteY3" fmla="*/ 4934608 h 5353836"/>
              <a:gd name="connsiteX4" fmla="*/ 502667 w 5353835"/>
              <a:gd name="connsiteY4" fmla="*/ 0 h 5353836"/>
              <a:gd name="connsiteX5" fmla="*/ 4583234 w 5353835"/>
              <a:gd name="connsiteY5" fmla="*/ 1 h 5353836"/>
              <a:gd name="connsiteX6" fmla="*/ 4663327 w 5353835"/>
              <a:gd name="connsiteY6" fmla="*/ 80094 h 5353836"/>
              <a:gd name="connsiteX7" fmla="*/ 422574 w 5353835"/>
              <a:gd name="connsiteY7" fmla="*/ 80094 h 5353836"/>
              <a:gd name="connsiteX8" fmla="*/ 0 w 5353835"/>
              <a:gd name="connsiteY8" fmla="*/ 502667 h 5353836"/>
              <a:gd name="connsiteX9" fmla="*/ 80093 w 5353835"/>
              <a:gd name="connsiteY9" fmla="*/ 422574 h 5353836"/>
              <a:gd name="connsiteX10" fmla="*/ 80093 w 5353835"/>
              <a:gd name="connsiteY10" fmla="*/ 5273743 h 5353836"/>
              <a:gd name="connsiteX11" fmla="*/ 4934607 w 5353835"/>
              <a:gd name="connsiteY11" fmla="*/ 5273743 h 5353836"/>
              <a:gd name="connsiteX12" fmla="*/ 4854514 w 5353835"/>
              <a:gd name="connsiteY12" fmla="*/ 5353836 h 5353836"/>
              <a:gd name="connsiteX13" fmla="*/ 0 w 5353835"/>
              <a:gd name="connsiteY13" fmla="*/ 5353836 h 5353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6">
                <a:moveTo>
                  <a:pt x="5273742" y="690509"/>
                </a:moveTo>
                <a:lnTo>
                  <a:pt x="5353835" y="770602"/>
                </a:lnTo>
                <a:lnTo>
                  <a:pt x="5353835" y="4854514"/>
                </a:lnTo>
                <a:lnTo>
                  <a:pt x="5273742" y="4934608"/>
                </a:lnTo>
                <a:close/>
                <a:moveTo>
                  <a:pt x="502667" y="0"/>
                </a:moveTo>
                <a:lnTo>
                  <a:pt x="4583234" y="1"/>
                </a:lnTo>
                <a:lnTo>
                  <a:pt x="4663327" y="80094"/>
                </a:lnTo>
                <a:lnTo>
                  <a:pt x="422574" y="80094"/>
                </a:lnTo>
                <a:close/>
                <a:moveTo>
                  <a:pt x="0" y="502667"/>
                </a:moveTo>
                <a:lnTo>
                  <a:pt x="80093" y="422574"/>
                </a:lnTo>
                <a:lnTo>
                  <a:pt x="80093" y="5273743"/>
                </a:lnTo>
                <a:lnTo>
                  <a:pt x="4934607" y="5273743"/>
                </a:lnTo>
                <a:lnTo>
                  <a:pt x="4854514" y="5353836"/>
                </a:lnTo>
                <a:lnTo>
                  <a:pt x="0" y="5353836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E2CC7DD3-7BFA-4C7F-86A1-28B9D836A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981" y="1327271"/>
            <a:ext cx="4248318" cy="4195813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3200" dirty="0">
                <a:solidFill>
                  <a:srgbClr val="080808"/>
                </a:solidFill>
                <a:latin typeface="Comic Sans MS"/>
                <a:cs typeface="Calibri Light"/>
              </a:rPr>
              <a:t>So, after the shopping all I have left is 1 euro and 80 cents. I will put them </a:t>
            </a:r>
            <a:r>
              <a:rPr lang="en-US" sz="3200">
                <a:solidFill>
                  <a:srgbClr val="080808"/>
                </a:solidFill>
                <a:latin typeface="Comic Sans MS"/>
                <a:cs typeface="Calibri Light"/>
              </a:rPr>
              <a:t>inside my piggy bank and spend next time when I'm going to the shop.</a:t>
            </a:r>
            <a:endParaRPr lang="en-US" sz="3200" dirty="0">
              <a:solidFill>
                <a:srgbClr val="080808"/>
              </a:solidFill>
              <a:latin typeface="Comic Sans MS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369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009BBA-DC62-4808-B0A8-DC86986B7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08BEC99C-C545-4D9E-967D-DD03FBCEA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1863" y="643468"/>
            <a:ext cx="4926669" cy="34330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dirty="0">
                <a:solidFill>
                  <a:srgbClr val="FFFFFF"/>
                </a:solidFill>
                <a:latin typeface="Comic Sans MS"/>
              </a:rPr>
              <a:t>Thanks for your attention.</a:t>
            </a:r>
          </a:p>
        </p:txBody>
      </p:sp>
      <p:pic>
        <p:nvPicPr>
          <p:cNvPr id="4" name="Paveikslėlis 4" descr="Paveikslėlis, kuriame yra piešinys&#10;&#10;Sugeneruoto aprašo patikimumas labai didelis">
            <a:extLst>
              <a:ext uri="{FF2B5EF4-FFF2-40B4-BE49-F238E27FC236}">
                <a16:creationId xmlns:a16="http://schemas.microsoft.com/office/drawing/2014/main" id="{2D0DA420-8671-4F3C-91D1-C9C9218933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3752" b="3"/>
          <a:stretch/>
        </p:blipFill>
        <p:spPr>
          <a:xfrm>
            <a:off x="643467" y="680402"/>
            <a:ext cx="5334930" cy="5334930"/>
          </a:xfrm>
          <a:custGeom>
            <a:avLst/>
            <a:gdLst>
              <a:gd name="connsiteX0" fmla="*/ 1116169 w 2232338"/>
              <a:gd name="connsiteY0" fmla="*/ 0 h 2232338"/>
              <a:gd name="connsiteX1" fmla="*/ 2232338 w 2232338"/>
              <a:gd name="connsiteY1" fmla="*/ 1116169 h 2232338"/>
              <a:gd name="connsiteX2" fmla="*/ 1116169 w 2232338"/>
              <a:gd name="connsiteY2" fmla="*/ 2232338 h 2232338"/>
              <a:gd name="connsiteX3" fmla="*/ 0 w 2232338"/>
              <a:gd name="connsiteY3" fmla="*/ 1116169 h 2232338"/>
              <a:gd name="connsiteX4" fmla="*/ 1116169 w 2232338"/>
              <a:gd name="connsiteY4" fmla="*/ 0 h 223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2338" h="2232338">
                <a:moveTo>
                  <a:pt x="1116169" y="0"/>
                </a:moveTo>
                <a:cubicBezTo>
                  <a:pt x="1732612" y="0"/>
                  <a:pt x="2232338" y="499726"/>
                  <a:pt x="2232338" y="1116169"/>
                </a:cubicBezTo>
                <a:cubicBezTo>
                  <a:pt x="2232338" y="1732612"/>
                  <a:pt x="1732612" y="2232338"/>
                  <a:pt x="1116169" y="2232338"/>
                </a:cubicBezTo>
                <a:cubicBezTo>
                  <a:pt x="499726" y="2232338"/>
                  <a:pt x="0" y="1732612"/>
                  <a:pt x="0" y="1116169"/>
                </a:cubicBezTo>
                <a:cubicBezTo>
                  <a:pt x="0" y="499726"/>
                  <a:pt x="499726" y="0"/>
                  <a:pt x="1116169" y="0"/>
                </a:cubicBezTo>
                <a:close/>
              </a:path>
            </a:pathLst>
          </a:custGeom>
        </p:spPr>
      </p:pic>
      <p:sp>
        <p:nvSpPr>
          <p:cNvPr id="11" name="Arc 10">
            <a:extLst>
              <a:ext uri="{FF2B5EF4-FFF2-40B4-BE49-F238E27FC236}">
                <a16:creationId xmlns:a16="http://schemas.microsoft.com/office/drawing/2014/main" id="{3F9BDB9F-8714-4605-B1BF-670E949600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57504">
            <a:off x="8488250" y="695616"/>
            <a:ext cx="2987899" cy="2987899"/>
          </a:xfrm>
          <a:prstGeom prst="arc">
            <a:avLst>
              <a:gd name="adj1" fmla="val 16200000"/>
              <a:gd name="adj2" fmla="val 2188646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B339924-0C86-4476-A81F-37DCF289E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7267" y="4948670"/>
            <a:ext cx="846442" cy="82348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7253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Plačiaekranė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0" baseType="lpstr">
      <vt:lpstr>Office tema</vt:lpstr>
      <vt:lpstr>Mathematics in the store</vt:lpstr>
      <vt:lpstr>I wonder what I'll be able to buy at the store today for the money I have. I've calculated that I have 6 euros and 50 cents in total. </vt:lpstr>
      <vt:lpstr>I wont be able to purchase this many things for sure. Even if I only want to buy new shoes, which cost 29 euros, I would still need 22 euros and 50 cents more.</vt:lpstr>
      <vt:lpstr>I also need 3 squared and 3 lined exercise books. One exercise book costs 15 cents, so 6 of them would cost 90 cents.</vt:lpstr>
      <vt:lpstr>I shouldn't forget to buy some colored pencils aswell. After buying those notebooks I have 5 euros and 60 cents left. Pencils cost me 2 euros and 30 cents, so all I have left now is 3 euros and 30 cents.</vt:lpstr>
      <vt:lpstr>I would really like to buy a pencil sharpener and an eraser too, each of them cost 30 cents, so in total I will have to spend 60 cents. After these purchases I have 2 euros and 70 cents left.</vt:lpstr>
      <vt:lpstr>Of course I will buy some candy aswell. My favourite ones cost 90 cents.</vt:lpstr>
      <vt:lpstr>So, after the shopping all I have left is 1 euro and 80 cents. I will put them inside my piggy bank and spend next time when I'm going to the shop.</vt:lpstr>
      <vt:lpstr>Thanks for your attention.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/>
  <cp:lastModifiedBy/>
  <cp:revision>490</cp:revision>
  <dcterms:created xsi:type="dcterms:W3CDTF">2020-01-19T15:15:36Z</dcterms:created>
  <dcterms:modified xsi:type="dcterms:W3CDTF">2020-01-21T16:20:48Z</dcterms:modified>
</cp:coreProperties>
</file>