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1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darbalapis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1) </a:t>
            </a:r>
            <a:r>
              <a:rPr lang="it-IT" sz="1800" b="1" dirty="0" smtClean="0"/>
              <a:t>Define stereotype.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 make a judgment about people without knowing them ( 202 respondents)</c:v>
                </c:pt>
                <c:pt idx="1">
                  <c:v>when we group the race together to indicate that everyone of that race is a good / bad etc.(99 respondents)</c:v>
                </c:pt>
                <c:pt idx="2">
                  <c:v>no idea (27 respondents) 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202</c:v>
                </c:pt>
                <c:pt idx="1">
                  <c:v>99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11) </a:t>
            </a:r>
            <a:r>
              <a:rPr lang="en-GB" sz="2160" b="1" i="0" u="none" strike="noStrike" baseline="0" dirty="0" smtClean="0"/>
              <a:t>Name a stereotype about ITALIAN people</a:t>
            </a:r>
            <a:endParaRPr lang="en-US" dirty="0"/>
          </a:p>
        </c:rich>
      </c:tx>
      <c:layout>
        <c:manualLayout>
          <c:xMode val="edge"/>
          <c:yMode val="edge"/>
          <c:x val="0.13857575757575757"/>
          <c:y val="1.367511796135218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742304939155329E-2"/>
          <c:y val="0.57678273647365763"/>
          <c:w val="0.8083335719398711"/>
          <c:h val="0.37038769856737902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All Italians are great cooks (82 respondents)</c:v>
                </c:pt>
                <c:pt idx="1">
                  <c:v>All Italians love pasta and worship pizza (82 respondents)</c:v>
                </c:pt>
                <c:pt idx="2">
                  <c:v>They are expressive people, like to talk loud and fast (82 respondents)</c:v>
                </c:pt>
                <c:pt idx="3">
                  <c:v>Italian women are beautiful (82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12) </a:t>
            </a:r>
            <a:r>
              <a:rPr lang="en-GB" sz="2160" b="1" i="0" u="none" strike="noStrike" baseline="0" dirty="0" smtClean="0"/>
              <a:t>Name a stereotype about SPANISH people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58336206814065206"/>
          <c:w val="1"/>
          <c:h val="0.36995925622860182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They all like corrida, siesta and fiesta (82 respondents)</c:v>
                </c:pt>
                <c:pt idx="1">
                  <c:v>They love football and are enthusiastic sports fans (82 respondents)</c:v>
                </c:pt>
                <c:pt idx="2">
                  <c:v> Spanish people drink sangria and dance flamenko (82 respondents)</c:v>
                </c:pt>
                <c:pt idx="3">
                  <c:v> All people in Spain are of a dark complexion (82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3575309665239166E-2"/>
          <c:y val="0.14397750923973188"/>
          <c:w val="0.87284938066952233"/>
          <c:h val="0.437712919606447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13) </a:t>
            </a:r>
            <a:r>
              <a:rPr lang="en-GB" sz="1800" b="1" dirty="0" smtClean="0"/>
              <a:t>Have you ever stereotyped someone?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Yes (194 respondents)</c:v>
                </c:pt>
                <c:pt idx="1">
                  <c:v>No (134 respondents)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194</c:v>
                </c:pt>
                <c:pt idx="1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14) </a:t>
            </a:r>
            <a:r>
              <a:rPr lang="en-GB" sz="1800" b="1" dirty="0" smtClean="0"/>
              <a:t>Have you ever been falsely stereotyped?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Yes ( 187 respondents)</c:v>
                </c:pt>
                <c:pt idx="1">
                  <c:v>No (141 respondent,  43,0%)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187</c:v>
                </c:pt>
                <c:pt idx="1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15) </a:t>
            </a:r>
            <a:r>
              <a:rPr lang="en-GB" sz="1800" b="1" dirty="0" smtClean="0"/>
              <a:t>Why do people stereotype others?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147879541373117E-2"/>
          <c:y val="0.16815441900130723"/>
          <c:w val="0.51711136436892757"/>
          <c:h val="0.6727623235784161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Lapas1!$A$2:$A$7</c:f>
              <c:strCache>
                <c:ptCount val="6"/>
                <c:pt idx="0">
                  <c:v>people don’t know   how to deal with the unknown (104 respondents)</c:v>
                </c:pt>
                <c:pt idx="1">
                  <c:v>we fear anything unknown (98 respondents)</c:v>
                </c:pt>
                <c:pt idx="2">
                  <c:v>when we don't understand something/someone (71 respondent)</c:v>
                </c:pt>
                <c:pt idx="3">
                  <c:v>lack of  information (22 respondents)</c:v>
                </c:pt>
                <c:pt idx="4">
                  <c:v>using the stereotype makes the person feel more comfortable and powerful (19 respondents)</c:v>
                </c:pt>
                <c:pt idx="5">
                  <c:v>no idea (14 respondents)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104</c:v>
                </c:pt>
                <c:pt idx="1">
                  <c:v>98</c:v>
                </c:pt>
                <c:pt idx="2">
                  <c:v>71</c:v>
                </c:pt>
                <c:pt idx="3">
                  <c:v>22</c:v>
                </c:pt>
                <c:pt idx="4">
                  <c:v>19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00946263296062"/>
          <c:y val="0.1795078177885647"/>
          <c:w val="0.39021860754247856"/>
          <c:h val="0.78224833296363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16) </a:t>
            </a:r>
            <a:r>
              <a:rPr lang="en-GB" sz="1800" b="1" dirty="0" smtClean="0"/>
              <a:t>Can stereotyping be harmful or offensive? Do you have an example?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Yes (193 respondents)</c:v>
                </c:pt>
                <c:pt idx="1">
                  <c:v>I don’t think so (78 respondents)</c:v>
                </c:pt>
                <c:pt idx="2">
                  <c:v>No idea (57 respondents)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193</c:v>
                </c:pt>
                <c:pt idx="1">
                  <c:v>78</c:v>
                </c:pt>
                <c:pt idx="2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17) </a:t>
            </a:r>
            <a:r>
              <a:rPr lang="en-GB" sz="1800" b="1" dirty="0" smtClean="0"/>
              <a:t>Can stereotyping be good or positive? Do you have an example?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Yes  (186 respondents)</c:v>
                </c:pt>
                <c:pt idx="1">
                  <c:v>No ( 91 respondent)</c:v>
                </c:pt>
                <c:pt idx="2">
                  <c:v>Not sure (47 respondents)</c:v>
                </c:pt>
                <c:pt idx="3">
                  <c:v>No idea  (4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186</c:v>
                </c:pt>
                <c:pt idx="1">
                  <c:v>91</c:v>
                </c:pt>
                <c:pt idx="2">
                  <c:v>47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18) </a:t>
            </a:r>
            <a:r>
              <a:rPr lang="en-GB" sz="1800" b="1" dirty="0" smtClean="0"/>
              <a:t>Do you believe stereotypes to really be what they describe something to be?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53377538334034E-2"/>
          <c:y val="0.29905640767302288"/>
          <c:w val="0.55563487129898281"/>
          <c:h val="0.62432841004714712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Yes ( 97 respondents)</c:v>
                </c:pt>
                <c:pt idx="1">
                  <c:v>Partly (112 respondents)</c:v>
                </c:pt>
                <c:pt idx="2">
                  <c:v>No (86 respondents)</c:v>
                </c:pt>
                <c:pt idx="3">
                  <c:v>No idea (33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97</c:v>
                </c:pt>
                <c:pt idx="1">
                  <c:v>112</c:v>
                </c:pt>
                <c:pt idx="2">
                  <c:v>86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38373163880849"/>
          <c:y val="0.34386439115036821"/>
          <c:w val="0.31945837362434976"/>
          <c:h val="0.291118697331952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19) </a:t>
            </a:r>
            <a:r>
              <a:rPr lang="en-GB" sz="1800" b="1" dirty="0" smtClean="0"/>
              <a:t>Is there a difference between stereotype and prejudice?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Yes  (67 respondents)</c:v>
                </c:pt>
                <c:pt idx="1">
                  <c:v>No  (199 respondents)</c:v>
                </c:pt>
                <c:pt idx="2">
                  <c:v>No idea (62 respondents)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67</c:v>
                </c:pt>
                <c:pt idx="1">
                  <c:v>199</c:v>
                </c:pt>
                <c:pt idx="2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20) </a:t>
            </a:r>
            <a:r>
              <a:rPr lang="en-GB" sz="1800" b="1" dirty="0" smtClean="0"/>
              <a:t>Do you feel that stereotypes are true?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Yes (76  respondents)</c:v>
                </c:pt>
                <c:pt idx="1">
                  <c:v>Partly (184 respondents)</c:v>
                </c:pt>
                <c:pt idx="2">
                  <c:v>No (17 respondents)</c:v>
                </c:pt>
                <c:pt idx="3">
                  <c:v>No idea (51 respondent)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76</c:v>
                </c:pt>
                <c:pt idx="1">
                  <c:v>184</c:v>
                </c:pt>
                <c:pt idx="2">
                  <c:v>17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2) </a:t>
            </a:r>
            <a:r>
              <a:rPr lang="it-IT" sz="1800" b="1" dirty="0" smtClean="0"/>
              <a:t>Define stereotype.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1277573619893369"/>
          <c:y val="8.0735288887812812E-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8972424879439"/>
          <c:y val="0.40998866527996752"/>
          <c:w val="0.8887102757512052"/>
          <c:h val="0.5353020158095888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 an unfavorable opinion or feeling formed beforehand or without knowledge, thought, or reason (135 respondents)</c:v>
                </c:pt>
                <c:pt idx="1">
                  <c:v> an unfair and unreasonable opinion or feeling ( 147 respondents)</c:v>
                </c:pt>
                <c:pt idx="2">
                  <c:v> prejudice  is like a  punishment  for crimes  never committed (22 respondents)</c:v>
                </c:pt>
                <c:pt idx="3">
                  <c:v>no idea (24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135</c:v>
                </c:pt>
                <c:pt idx="1">
                  <c:v>147</c:v>
                </c:pt>
                <c:pt idx="2">
                  <c:v>22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2664847815075803E-2"/>
          <c:y val="8.1484190032861614E-2"/>
          <c:w val="0.86636621080259701"/>
          <c:h val="0.396490907891419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21) </a:t>
            </a:r>
            <a:r>
              <a:rPr lang="en-GB" sz="1800" b="1" dirty="0" smtClean="0"/>
              <a:t>Have you ever believed a stereotype about a certain race?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Yes (201 respondent)</c:v>
                </c:pt>
                <c:pt idx="1">
                  <c:v>No (76 respondents)</c:v>
                </c:pt>
                <c:pt idx="2">
                  <c:v>No idea (51 respondent)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201</c:v>
                </c:pt>
                <c:pt idx="1">
                  <c:v>76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22) </a:t>
            </a:r>
            <a:r>
              <a:rPr lang="en-GB" sz="1800" b="1" dirty="0" smtClean="0"/>
              <a:t>Do you believe your culture and the way you live is the most stereotyped? If not, who do you believe to be? (i.e. Muslim, LBGTQ, Caucasian, Latino, African American, etc.).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25840538381189"/>
          <c:y val="0.25349804680647625"/>
          <c:w val="0.52750634089692738"/>
          <c:h val="0.53260998607620913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Yes  ( 67 respondents)</c:v>
                </c:pt>
                <c:pt idx="1">
                  <c:v>No ( 181 respondent)</c:v>
                </c:pt>
                <c:pt idx="2">
                  <c:v>No idea (80 respondents)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67</c:v>
                </c:pt>
                <c:pt idx="1">
                  <c:v>181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538065090273448"/>
          <c:y val="0.30466416872416774"/>
          <c:w val="0.30017893230362941"/>
          <c:h val="0.315510124959733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23) </a:t>
            </a:r>
            <a:r>
              <a:rPr lang="en-GB" sz="1800" b="1" dirty="0" smtClean="0"/>
              <a:t>“There is nothing wrong with stereotyping people”. React to this statement</a:t>
            </a:r>
            <a:r>
              <a:rPr lang="en-GB" sz="1800" dirty="0" smtClean="0"/>
              <a:t>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Totally agree ( 105  respondents)</c:v>
                </c:pt>
                <c:pt idx="1">
                  <c:v>I disagree ( 142 respondents) </c:v>
                </c:pt>
                <c:pt idx="2">
                  <c:v>No idea ( 81 respondent)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105</c:v>
                </c:pt>
                <c:pt idx="1">
                  <c:v>142</c:v>
                </c:pt>
                <c:pt idx="2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24)</a:t>
            </a:r>
            <a:r>
              <a:rPr lang="en-GB" sz="1800" dirty="0" smtClean="0"/>
              <a:t> “I </a:t>
            </a:r>
            <a:r>
              <a:rPr lang="en-GB" sz="1800" b="1" dirty="0" smtClean="0"/>
              <a:t>have prejudice against some people. It’s my right. Leave me alone.” React to this statement</a:t>
            </a:r>
            <a:r>
              <a:rPr lang="en-GB" sz="1800" dirty="0" smtClean="0"/>
              <a:t>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Totally agree (69 respondents)</c:v>
                </c:pt>
                <c:pt idx="1">
                  <c:v>I disagree ( 251 respondents)</c:v>
                </c:pt>
                <c:pt idx="2">
                  <c:v>No idea ( 8 respondents)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69</c:v>
                </c:pt>
                <c:pt idx="1">
                  <c:v>251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3) </a:t>
            </a:r>
            <a:r>
              <a:rPr lang="it-IT" sz="1800" b="1" dirty="0" smtClean="0"/>
              <a:t>Lithuanians don‘t  smile and are rather reserved .They are often too serious and smile rarely.</a:t>
            </a:r>
            <a:endParaRPr lang="lt-LT" sz="1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9.7946790742066359E-2"/>
          <c:y val="1.316868672938556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45613481222160851"/>
          <c:w val="0.89925996435137223"/>
          <c:h val="0.54386518777839155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Yes, but they have a sense of humour (157 respondents)</c:v>
                </c:pt>
                <c:pt idx="1">
                  <c:v>Partly true ( 116 respondents)</c:v>
                </c:pt>
                <c:pt idx="2">
                  <c:v>Haven’t heard (55 respondents)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157</c:v>
                </c:pt>
                <c:pt idx="1">
                  <c:v>116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3.7398006170281349E-2"/>
          <c:y val="0.20039629423405098"/>
          <c:w val="0.78923907537873561"/>
          <c:h val="0.30690585047836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5) </a:t>
            </a:r>
            <a:r>
              <a:rPr lang="en-GB" sz="1800" b="1" dirty="0" smtClean="0"/>
              <a:t>Name a stereotype about ROMANIAN people</a:t>
            </a:r>
            <a:r>
              <a:rPr lang="en-GB" sz="1800" dirty="0" smtClean="0"/>
              <a:t>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16924242424242447"/>
          <c:y val="2.444437600874609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045335242185652E-2"/>
          <c:y val="0.52396950269231124"/>
          <c:w val="0.9022729658792642"/>
          <c:h val="0.4484037440391201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 Dirty Gipsy wearing strange clothes (82 respondents) </c:v>
                </c:pt>
                <c:pt idx="1">
                  <c:v> Home to vampires  (82 respondents) </c:v>
                </c:pt>
                <c:pt idx="2">
                  <c:v>Dark –skinned people  (82 respondents) </c:v>
                </c:pt>
                <c:pt idx="3">
                  <c:v>Romanian people are good architects  (82 respondents)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5796230016702537E-2"/>
          <c:y val="0.13365249120449441"/>
          <c:w val="0.88840753996659461"/>
          <c:h val="0.403774372635177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6) </a:t>
            </a:r>
            <a:r>
              <a:rPr lang="en-GB" sz="1800" b="1" dirty="0" smtClean="0"/>
              <a:t>Name a stereotype about BULGARIAN people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5764536004324351"/>
          <c:w val="0.95102362204724422"/>
          <c:h val="0.35078992649893276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all Bulgarians like roses (82 respondents)</c:v>
                </c:pt>
                <c:pt idx="1">
                  <c:v>they live in the mountainous area (82 respondents)</c:v>
                </c:pt>
                <c:pt idx="2">
                  <c:v>the Black Sea resorts full of Bulgarians who just relax and don’t work (82 respondents)</c:v>
                </c:pt>
                <c:pt idx="3">
                  <c:v>Bulgarians speak Russian (82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1733204402081375E-2"/>
          <c:y val="0.14034367976247661"/>
          <c:w val="0.88238154441221106"/>
          <c:h val="0.506332369255462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7) </a:t>
            </a:r>
            <a:r>
              <a:rPr lang="en-GB" sz="1800" b="1" dirty="0" smtClean="0"/>
              <a:t>Name a stereotype about POLISH people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833214030064409E-2"/>
          <c:y val="0.62531945783156662"/>
          <c:w val="0.8083335719398711"/>
          <c:h val="0.32261214246992131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polish people like eating tasty food (82 respondents)</c:v>
                </c:pt>
                <c:pt idx="1">
                  <c:v>they are swindlers (82 respondents)</c:v>
                </c:pt>
                <c:pt idx="2">
                  <c:v>they produce cheap products of poor quality (82 respondents)</c:v>
                </c:pt>
                <c:pt idx="3">
                  <c:v>Polish people are proud of themselves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8288475304223333E-2"/>
          <c:y val="0.14172492867305145"/>
          <c:w val="0.8834228107850155"/>
          <c:h val="0.431526129460002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8)</a:t>
            </a:r>
            <a:r>
              <a:rPr lang="en-US" baseline="0" dirty="0" smtClean="0"/>
              <a:t> </a:t>
            </a:r>
            <a:r>
              <a:rPr lang="en-GB" sz="1800" b="1" dirty="0" smtClean="0"/>
              <a:t>Name a stereotype about PORTUGUESE people</a:t>
            </a:r>
            <a:r>
              <a:rPr lang="en-GB" sz="1800" dirty="0" smtClean="0"/>
              <a:t>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14868421052631581"/>
          <c:y val="1.367515722841532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  People in Portugal are lazy (82 respondents)</c:v>
                </c:pt>
                <c:pt idx="1">
                  <c:v> Best football players (82 respondents)</c:v>
                </c:pt>
                <c:pt idx="2">
                  <c:v>A lot of people in Portugal are interested in sports (82 respondents)</c:v>
                </c:pt>
                <c:pt idx="3">
                  <c:v> They are talkative people (82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9708293042317138E-2"/>
          <c:y val="0.14359073536860523"/>
          <c:w val="0.88058341391536543"/>
          <c:h val="0.437207164893862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9) </a:t>
            </a:r>
            <a:r>
              <a:rPr lang="en-GB" sz="1800" b="1" dirty="0" smtClean="0"/>
              <a:t>Name a stereotype about TURKISH people</a:t>
            </a:r>
            <a:r>
              <a:rPr lang="en-GB" sz="1800" dirty="0" smtClean="0"/>
              <a:t>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Lazy people who don’ want to  work (82 respondents)</c:v>
                </c:pt>
                <c:pt idx="1">
                  <c:v>  All Turks love kebabs (82 respondents)</c:v>
                </c:pt>
                <c:pt idx="2">
                  <c:v> Families in Turkey are big (82 respondents)</c:v>
                </c:pt>
                <c:pt idx="3">
                  <c:v> All women  wear a head scarves(82 respondents)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5.8159866380338793E-2"/>
          <c:y val="0.15164004577251042"/>
          <c:w val="0.88368026723932269"/>
          <c:h val="0.407102287526920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10) </a:t>
            </a:r>
            <a:r>
              <a:rPr lang="en-GB" sz="1800" b="1" dirty="0" smtClean="0"/>
              <a:t>Name a stereotype about GREEK people.</a:t>
            </a:r>
            <a:endParaRPr lang="lt-LT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They are clever people, philosophers (82respondents)</c:v>
                </c:pt>
                <c:pt idx="1">
                  <c:v>They like dancing Zorba and drinking wine (82respondents)</c:v>
                </c:pt>
                <c:pt idx="2">
                  <c:v>  Greek people  are noisy and speak loudly (82respondents)</c:v>
                </c:pt>
                <c:pt idx="3">
                  <c:v>   Greeks are lazy, they don’t like to  work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6828060966063446E-2"/>
          <c:y val="0.13990892164120519"/>
          <c:w val="0.86634364783349493"/>
          <c:h val="0.42599672476837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0.02708</cdr:x>
      <cdr:y>0.87838</cdr:y>
    </cdr:from>
    <cdr:to>
      <cdr:x>0.9612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" y="4786346"/>
          <a:ext cx="4929222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0.09477</cdr:x>
      <cdr:y>0.7595</cdr:y>
    </cdr:from>
    <cdr:to>
      <cdr:x>0.94766</cdr:x>
      <cdr:y>0.9114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5" y="4286297"/>
          <a:ext cx="4500599" cy="85726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-Muslims are being stereotyped most often  because of their appearance, clothing  and religion ( 217 respondents, 66,1 %)</a:t>
          </a:r>
          <a:endParaRPr lang="lt-LT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6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24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29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2017.03.14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85720" y="2428868"/>
            <a:ext cx="8458200" cy="350046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QUESTIONNAIRE ABOUT STEREOTYPES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it-IT" sz="2400" dirty="0" smtClean="0"/>
              <a:t>Gargždų “</a:t>
            </a:r>
            <a:r>
              <a:rPr lang="lt-LT" sz="2400" dirty="0" smtClean="0"/>
              <a:t>Minijos“ progimnazija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lt-LT" sz="2400" dirty="0" smtClean="0"/>
              <a:t/>
            </a:r>
            <a:br>
              <a:rPr lang="lt-LT" sz="2400" dirty="0" smtClean="0"/>
            </a:br>
            <a:r>
              <a:rPr lang="lt-LT" sz="2400" dirty="0" err="1" smtClean="0"/>
              <a:t>March</a:t>
            </a:r>
            <a:r>
              <a:rPr lang="lt-LT" sz="2400" dirty="0" smtClean="0"/>
              <a:t>, 2017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458200" cy="914400"/>
          </a:xfrm>
        </p:spPr>
        <p:txBody>
          <a:bodyPr/>
          <a:lstStyle/>
          <a:p>
            <a:r>
              <a:rPr lang="en-GB" dirty="0" smtClean="0"/>
              <a:t> </a:t>
            </a:r>
            <a:endParaRPr lang="lt-LT" dirty="0" smtClean="0"/>
          </a:p>
          <a:p>
            <a:pPr algn="ctr"/>
            <a:r>
              <a:rPr lang="en-GB" dirty="0" smtClean="0"/>
              <a:t>MULTICUTURAL COMMUNICATION: BREAKING STEREOTYPES</a:t>
            </a:r>
            <a:endParaRPr lang="lt-LT" dirty="0" smtClean="0"/>
          </a:p>
          <a:p>
            <a:pPr algn="ctr"/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285720" y="1142984"/>
          <a:ext cx="4191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4648200" y="1071563"/>
          <a:ext cx="434340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86868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endParaRPr lang="lt-LT" sz="2700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lt-LT" dirty="0" err="1" smtClean="0">
                <a:solidFill>
                  <a:schemeClr val="tx1"/>
                </a:solidFill>
              </a:rPr>
              <a:t>Examples</a:t>
            </a:r>
            <a:r>
              <a:rPr lang="lt-LT" dirty="0" smtClean="0">
                <a:solidFill>
                  <a:schemeClr val="tx1"/>
                </a:solidFill>
              </a:rPr>
              <a:t> </a:t>
            </a:r>
            <a:r>
              <a:rPr lang="lt-LT" dirty="0" err="1" smtClean="0">
                <a:solidFill>
                  <a:schemeClr val="tx1"/>
                </a:solidFill>
              </a:rPr>
              <a:t>of</a:t>
            </a:r>
            <a:r>
              <a:rPr lang="lt-LT" dirty="0" smtClean="0">
                <a:solidFill>
                  <a:schemeClr val="tx1"/>
                </a:solidFill>
              </a:rPr>
              <a:t>  </a:t>
            </a:r>
            <a:r>
              <a:rPr lang="lt-LT" dirty="0" err="1" smtClean="0">
                <a:solidFill>
                  <a:schemeClr val="tx1"/>
                </a:solidFill>
              </a:rPr>
              <a:t>offensive</a:t>
            </a:r>
            <a:r>
              <a:rPr lang="lt-LT" dirty="0" smtClean="0">
                <a:solidFill>
                  <a:schemeClr val="tx1"/>
                </a:solidFill>
              </a:rPr>
              <a:t> </a:t>
            </a:r>
            <a:r>
              <a:rPr lang="lt-LT" dirty="0" err="1" smtClean="0">
                <a:solidFill>
                  <a:schemeClr val="tx1"/>
                </a:solidFill>
              </a:rPr>
              <a:t>stereotypes</a:t>
            </a:r>
            <a:r>
              <a:rPr lang="lt-LT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lt-LT" sz="1800" dirty="0" err="1" smtClean="0">
                <a:solidFill>
                  <a:schemeClr val="tx1"/>
                </a:solidFill>
              </a:rPr>
              <a:t>All</a:t>
            </a:r>
            <a:r>
              <a:rPr lang="lt-LT" sz="1800" dirty="0" smtClean="0">
                <a:solidFill>
                  <a:schemeClr val="tx1"/>
                </a:solidFill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</a:rPr>
              <a:t>teenagers</a:t>
            </a:r>
            <a:r>
              <a:rPr lang="lt-LT" sz="1800" dirty="0" smtClean="0">
                <a:solidFill>
                  <a:schemeClr val="tx1"/>
                </a:solidFill>
              </a:rPr>
              <a:t> are </a:t>
            </a:r>
            <a:r>
              <a:rPr lang="lt-LT" sz="1800" dirty="0" err="1" smtClean="0">
                <a:solidFill>
                  <a:schemeClr val="tx1"/>
                </a:solidFill>
              </a:rPr>
              <a:t>rebels</a:t>
            </a:r>
            <a:r>
              <a:rPr lang="lt-LT" sz="1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Teachers stereotype students </a:t>
            </a:r>
            <a:r>
              <a:rPr lang="it-IT" sz="1800" dirty="0" smtClean="0">
                <a:solidFill>
                  <a:schemeClr val="tx1"/>
                </a:solidFill>
              </a:rPr>
              <a:t>as “troublemakers”</a:t>
            </a:r>
            <a:endParaRPr lang="lt-LT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Children are stereotyped based on where they live and who their parents are.</a:t>
            </a:r>
            <a:endParaRPr lang="lt-LT" sz="1800" dirty="0" smtClean="0">
              <a:solidFill>
                <a:schemeClr val="tx1"/>
              </a:solidFill>
            </a:endParaRP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4191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343400" cy="4895864"/>
          </a:xfrm>
        </p:spPr>
        <p:txBody>
          <a:bodyPr/>
          <a:lstStyle/>
          <a:p>
            <a:pPr algn="ctr">
              <a:buNone/>
            </a:pPr>
            <a:r>
              <a:rPr lang="lt-LT" sz="2400" b="1" dirty="0" err="1" smtClean="0">
                <a:solidFill>
                  <a:schemeClr val="tx1"/>
                </a:solidFill>
              </a:rPr>
              <a:t>Examples</a:t>
            </a:r>
            <a:r>
              <a:rPr lang="lt-LT" sz="2400" b="1" dirty="0" smtClean="0">
                <a:solidFill>
                  <a:schemeClr val="tx1"/>
                </a:solidFill>
              </a:rPr>
              <a:t> </a:t>
            </a:r>
            <a:r>
              <a:rPr lang="lt-LT" sz="2400" b="1" dirty="0" err="1" smtClean="0">
                <a:solidFill>
                  <a:schemeClr val="tx1"/>
                </a:solidFill>
              </a:rPr>
              <a:t>of</a:t>
            </a:r>
            <a:r>
              <a:rPr lang="lt-LT" sz="2400" b="1" dirty="0" smtClean="0">
                <a:solidFill>
                  <a:schemeClr val="tx1"/>
                </a:solidFill>
              </a:rPr>
              <a:t>  </a:t>
            </a:r>
            <a:r>
              <a:rPr lang="lt-LT" sz="2400" b="1" dirty="0" err="1" smtClean="0">
                <a:solidFill>
                  <a:schemeClr val="tx1"/>
                </a:solidFill>
              </a:rPr>
              <a:t>positive</a:t>
            </a:r>
            <a:r>
              <a:rPr lang="lt-LT" sz="2400" b="1" dirty="0" smtClean="0">
                <a:solidFill>
                  <a:schemeClr val="tx1"/>
                </a:solidFill>
              </a:rPr>
              <a:t> </a:t>
            </a:r>
            <a:r>
              <a:rPr lang="lt-LT" sz="2400" b="1" dirty="0" err="1" smtClean="0">
                <a:solidFill>
                  <a:schemeClr val="tx1"/>
                </a:solidFill>
              </a:rPr>
              <a:t>stereotypes</a:t>
            </a:r>
            <a:r>
              <a:rPr lang="lt-LT" sz="2400" b="1" dirty="0" smtClean="0">
                <a:solidFill>
                  <a:schemeClr val="tx1"/>
                </a:solidFill>
              </a:rPr>
              <a:t>: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lt-LT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All dark skinned sportsmen are good</a:t>
            </a:r>
            <a:endParaRPr lang="lt-LT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Women are better nurses</a:t>
            </a:r>
            <a:endParaRPr lang="lt-LT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People from Asia know kung fu.</a:t>
            </a:r>
            <a:endParaRPr lang="lt-LT" sz="1800" dirty="0" smtClean="0">
              <a:solidFill>
                <a:schemeClr val="tx1"/>
              </a:solidFill>
            </a:endParaRPr>
          </a:p>
          <a:p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6868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5721537"/>
            <a:ext cx="871543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Stereotypes aren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always true , I know the  saying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Like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Wolves in Sheep's Clothing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lt-L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Kotryna, 13 years old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304800" y="1285860"/>
          <a:ext cx="4191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4648200" y="1285860"/>
          <a:ext cx="43434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304800" y="1214422"/>
          <a:ext cx="355282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3571868" y="1214422"/>
          <a:ext cx="527685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285720" y="1285860"/>
          <a:ext cx="4191000" cy="503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6314" y="1428736"/>
            <a:ext cx="41434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-There’s no harm in having  stereotypes or making  jokes based on stereotypes. Iveta, 14 years old</a:t>
            </a:r>
            <a:endParaRPr lang="lt-LT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2643182"/>
            <a:ext cx="414340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-Stereotypes are harmful because they ignore the  humanity and uniqueness of all people. </a:t>
            </a:r>
          </a:p>
          <a:p>
            <a:r>
              <a:rPr lang="it-IT" dirty="0" smtClean="0"/>
              <a:t>Laura, 14 years old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19" name="TextBox 18"/>
          <p:cNvSpPr txBox="1"/>
          <p:nvPr/>
        </p:nvSpPr>
        <p:spPr>
          <a:xfrm>
            <a:off x="4786314" y="4357694"/>
            <a:ext cx="41434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dirty="0" smtClean="0"/>
              <a:t>Stereotypes can  cause feelings of hate and aggression. </a:t>
            </a:r>
          </a:p>
          <a:p>
            <a:r>
              <a:rPr lang="it-IT" dirty="0" smtClean="0"/>
              <a:t>Žilvinas, 13 years old</a:t>
            </a:r>
            <a:endParaRPr lang="lt-LT" dirty="0"/>
          </a:p>
        </p:txBody>
      </p:sp>
      <p:sp>
        <p:nvSpPr>
          <p:cNvPr id="20" name="TextBox 19"/>
          <p:cNvSpPr txBox="1"/>
          <p:nvPr/>
        </p:nvSpPr>
        <p:spPr>
          <a:xfrm>
            <a:off x="4786314" y="5500702"/>
            <a:ext cx="41434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dirty="0" smtClean="0"/>
              <a:t>Stereotypes can  cause feelings of hate and aggression. </a:t>
            </a:r>
          </a:p>
          <a:p>
            <a:r>
              <a:rPr lang="it-IT" dirty="0" smtClean="0"/>
              <a:t>Žilvinas, 13 years old</a:t>
            </a:r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304800" y="1285860"/>
          <a:ext cx="4191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6314" y="1428736"/>
            <a:ext cx="4000528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-No,  we have to teach others that it is wrong, it can negatively impact emotional well-being and lower the level of self-esteem. </a:t>
            </a:r>
          </a:p>
          <a:p>
            <a:r>
              <a:rPr lang="it-IT" dirty="0" smtClean="0"/>
              <a:t>Andrius, 14 years old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3357562"/>
            <a:ext cx="407196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-People who believe that they are being judged negatively will never reveal the best of their ability. </a:t>
            </a:r>
          </a:p>
          <a:p>
            <a:r>
              <a:rPr lang="it-IT" dirty="0" smtClean="0"/>
              <a:t>Justas, 13 years old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5072074"/>
            <a:ext cx="407196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-No, it’s wrong. People might feel depressed and commit a suicide.</a:t>
            </a:r>
            <a:endParaRPr lang="lt-LT" dirty="0" smtClean="0"/>
          </a:p>
          <a:p>
            <a:r>
              <a:rPr lang="it-IT" dirty="0" smtClean="0"/>
              <a:t> Eimantas, 13 years old</a:t>
            </a: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QUESTIONNAIRE ABOUT STEREOTYPES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lt-LT" b="1" dirty="0" err="1" smtClean="0"/>
              <a:t>Objectives</a:t>
            </a:r>
            <a:r>
              <a:rPr lang="lt-LT" b="1" dirty="0" smtClean="0"/>
              <a:t>:</a:t>
            </a:r>
            <a:endParaRPr lang="lt-LT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lt-LT" sz="2400" dirty="0" smtClean="0"/>
              <a:t>to </a:t>
            </a:r>
            <a:r>
              <a:rPr lang="lt-LT" sz="2400" dirty="0" err="1" smtClean="0"/>
              <a:t>investigate</a:t>
            </a:r>
            <a:r>
              <a:rPr lang="lt-LT" sz="2400" dirty="0" smtClean="0"/>
              <a:t> </a:t>
            </a:r>
            <a:r>
              <a:rPr lang="lt-LT" sz="2400" dirty="0" err="1" smtClean="0"/>
              <a:t>stereotypical</a:t>
            </a:r>
            <a:r>
              <a:rPr lang="lt-LT" sz="2400" dirty="0" smtClean="0"/>
              <a:t> </a:t>
            </a:r>
            <a:r>
              <a:rPr lang="lt-LT" sz="2400" dirty="0" err="1" smtClean="0"/>
              <a:t>attitudes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12-14 </a:t>
            </a:r>
            <a:r>
              <a:rPr lang="lt-LT" sz="2400" dirty="0" err="1" smtClean="0"/>
              <a:t>year</a:t>
            </a:r>
            <a:r>
              <a:rPr lang="lt-LT" sz="2400" dirty="0" smtClean="0"/>
              <a:t> </a:t>
            </a:r>
            <a:r>
              <a:rPr lang="lt-LT" sz="2400" dirty="0" err="1" smtClean="0"/>
              <a:t>old</a:t>
            </a:r>
            <a:r>
              <a:rPr lang="lt-LT" sz="2400" dirty="0" smtClean="0"/>
              <a:t> </a:t>
            </a:r>
            <a:r>
              <a:rPr lang="lt-LT" sz="2400" dirty="0" err="1" smtClean="0"/>
              <a:t>students</a:t>
            </a:r>
            <a:r>
              <a:rPr lang="it-IT" sz="2400" dirty="0" smtClean="0"/>
              <a:t> towards different races;</a:t>
            </a:r>
            <a:endParaRPr lang="lt-LT" sz="2400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lt-LT" sz="2400" dirty="0" smtClean="0"/>
              <a:t>to </a:t>
            </a:r>
            <a:r>
              <a:rPr lang="lt-LT" sz="2400" dirty="0" err="1" smtClean="0"/>
              <a:t>identify</a:t>
            </a:r>
            <a:r>
              <a:rPr lang="lt-LT" sz="2400" dirty="0" smtClean="0"/>
              <a:t> </a:t>
            </a:r>
            <a:r>
              <a:rPr lang="lt-LT" sz="2400" dirty="0" err="1" smtClean="0"/>
              <a:t>stereotypes</a:t>
            </a:r>
            <a:r>
              <a:rPr lang="lt-LT" sz="2400" dirty="0" smtClean="0"/>
              <a:t> </a:t>
            </a:r>
            <a:r>
              <a:rPr lang="lt-LT" sz="2400" dirty="0" err="1" smtClean="0"/>
              <a:t>students</a:t>
            </a:r>
            <a:r>
              <a:rPr lang="lt-LT" sz="2400" dirty="0" smtClean="0"/>
              <a:t> </a:t>
            </a:r>
            <a:r>
              <a:rPr lang="lt-LT" sz="2400" dirty="0" err="1" smtClean="0"/>
              <a:t>have</a:t>
            </a:r>
            <a:r>
              <a:rPr lang="lt-LT" sz="2400" dirty="0" smtClean="0"/>
              <a:t>  </a:t>
            </a:r>
            <a:r>
              <a:rPr lang="lt-LT" sz="2400" dirty="0" err="1" smtClean="0"/>
              <a:t>heard</a:t>
            </a:r>
            <a:r>
              <a:rPr lang="lt-LT" sz="2400" dirty="0" smtClean="0"/>
              <a:t> </a:t>
            </a:r>
            <a:r>
              <a:rPr lang="lt-LT" sz="2400" dirty="0" err="1" smtClean="0"/>
              <a:t>or</a:t>
            </a:r>
            <a:r>
              <a:rPr lang="lt-LT" sz="2400" dirty="0" smtClean="0"/>
              <a:t> </a:t>
            </a:r>
            <a:r>
              <a:rPr lang="lt-LT" sz="2400" dirty="0" err="1" smtClean="0"/>
              <a:t>experienced</a:t>
            </a:r>
            <a:r>
              <a:rPr lang="lt-LT" sz="2400" dirty="0" smtClean="0"/>
              <a:t> ;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it-IT" sz="2400" dirty="0" smtClean="0"/>
              <a:t>to </a:t>
            </a:r>
            <a:r>
              <a:rPr lang="it-IT" sz="2400" i="1" dirty="0" smtClean="0"/>
              <a:t>determine</a:t>
            </a:r>
            <a:r>
              <a:rPr lang="it-IT" sz="2400" b="1" i="1" dirty="0" smtClean="0"/>
              <a:t> </a:t>
            </a:r>
            <a:r>
              <a:rPr lang="it-IT" sz="2400" dirty="0" smtClean="0"/>
              <a:t>whether </a:t>
            </a:r>
            <a:r>
              <a:rPr lang="it-IT" sz="2400" dirty="0" smtClean="0"/>
              <a:t>students</a:t>
            </a:r>
            <a:r>
              <a:rPr lang="it-IT" sz="2400" dirty="0" smtClean="0"/>
              <a:t> </a:t>
            </a:r>
            <a:r>
              <a:rPr lang="it-IT" sz="2400" i="1" dirty="0" smtClean="0"/>
              <a:t>stereotype</a:t>
            </a:r>
            <a:r>
              <a:rPr lang="it-IT" sz="2400" dirty="0" smtClean="0"/>
              <a:t>  themselves and others</a:t>
            </a:r>
            <a:r>
              <a:rPr lang="lt-LT" sz="2400" dirty="0" smtClean="0"/>
              <a:t>;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lt-LT" sz="2400" dirty="0" smtClean="0"/>
              <a:t>to </a:t>
            </a:r>
            <a:r>
              <a:rPr lang="lt-LT" sz="2400" dirty="0" err="1" smtClean="0"/>
              <a:t>find</a:t>
            </a:r>
            <a:r>
              <a:rPr lang="lt-LT" sz="2400" dirty="0" smtClean="0"/>
              <a:t> </a:t>
            </a:r>
            <a:r>
              <a:rPr lang="lt-LT" sz="2400" dirty="0" err="1" smtClean="0"/>
              <a:t>out</a:t>
            </a:r>
            <a:r>
              <a:rPr lang="lt-LT" sz="2400" dirty="0" smtClean="0"/>
              <a:t> </a:t>
            </a:r>
            <a:r>
              <a:rPr lang="lt-LT" sz="2400" dirty="0" err="1" smtClean="0"/>
              <a:t>what</a:t>
            </a:r>
            <a:r>
              <a:rPr lang="lt-LT" sz="2400" dirty="0" smtClean="0"/>
              <a:t> </a:t>
            </a:r>
            <a:r>
              <a:rPr lang="lt-LT" sz="2400" dirty="0" err="1" smtClean="0"/>
              <a:t>factors</a:t>
            </a:r>
            <a:r>
              <a:rPr lang="lt-LT" sz="2400" dirty="0" smtClean="0"/>
              <a:t>  </a:t>
            </a:r>
            <a:r>
              <a:rPr lang="lt-LT" sz="2400" dirty="0" err="1" smtClean="0"/>
              <a:t>students</a:t>
            </a:r>
            <a:r>
              <a:rPr lang="lt-LT" sz="2400" dirty="0" smtClean="0"/>
              <a:t>  take </a:t>
            </a:r>
            <a:r>
              <a:rPr lang="lt-LT" sz="2400" dirty="0" err="1" smtClean="0"/>
              <a:t>into</a:t>
            </a:r>
            <a:r>
              <a:rPr lang="lt-LT" sz="2400" dirty="0" smtClean="0"/>
              <a:t> </a:t>
            </a:r>
            <a:r>
              <a:rPr lang="lt-LT" sz="2400" dirty="0" err="1" smtClean="0"/>
              <a:t>account</a:t>
            </a:r>
            <a:r>
              <a:rPr lang="lt-LT" sz="2400" dirty="0" smtClean="0"/>
              <a:t>  </a:t>
            </a:r>
            <a:r>
              <a:rPr lang="lt-LT" sz="2400" dirty="0" err="1" smtClean="0"/>
              <a:t>while</a:t>
            </a:r>
            <a:r>
              <a:rPr lang="lt-LT" sz="2400" dirty="0" smtClean="0"/>
              <a:t> </a:t>
            </a:r>
            <a:r>
              <a:rPr lang="lt-LT" sz="2400" dirty="0" err="1" smtClean="0"/>
              <a:t>stereotyping</a:t>
            </a:r>
            <a:r>
              <a:rPr lang="lt-LT" sz="2400" dirty="0" smtClean="0"/>
              <a:t> </a:t>
            </a:r>
            <a:r>
              <a:rPr lang="lt-LT" sz="2400" dirty="0" err="1" smtClean="0"/>
              <a:t>others</a:t>
            </a:r>
            <a:r>
              <a:rPr lang="lt-LT" sz="2400" dirty="0" smtClean="0"/>
              <a:t>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err="1" smtClean="0"/>
              <a:t>The</a:t>
            </a:r>
            <a:r>
              <a:rPr lang="lt-LT" b="1" dirty="0" smtClean="0"/>
              <a:t> </a:t>
            </a:r>
            <a:r>
              <a:rPr lang="lt-LT" b="1" dirty="0" err="1" smtClean="0"/>
              <a:t>larger</a:t>
            </a:r>
            <a:r>
              <a:rPr lang="lt-LT" b="1" dirty="0" smtClean="0"/>
              <a:t> </a:t>
            </a:r>
            <a:r>
              <a:rPr lang="lt-LT" b="1" i="1" dirty="0" err="1" smtClean="0"/>
              <a:t>conclusions</a:t>
            </a:r>
            <a:r>
              <a:rPr lang="lt-LT" b="1" i="1" dirty="0" smtClean="0"/>
              <a:t> </a:t>
            </a:r>
            <a:r>
              <a:rPr lang="lt-LT" b="1" i="1" dirty="0" err="1" smtClean="0"/>
              <a:t>we</a:t>
            </a:r>
            <a:r>
              <a:rPr lang="lt-LT" b="1" i="1" dirty="0" smtClean="0"/>
              <a:t> </a:t>
            </a:r>
            <a:r>
              <a:rPr lang="lt-LT" b="1" i="1" dirty="0" err="1" smtClean="0"/>
              <a:t>drew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785926"/>
            <a:ext cx="75724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400" dirty="0" smtClean="0"/>
              <a:t> T</a:t>
            </a:r>
            <a:r>
              <a:rPr lang="lt-LT" sz="2400" dirty="0" err="1" smtClean="0"/>
              <a:t>he</a:t>
            </a:r>
            <a:r>
              <a:rPr lang="lt-LT" sz="2400" dirty="0" smtClean="0"/>
              <a:t>  </a:t>
            </a:r>
            <a:r>
              <a:rPr lang="lt-LT" sz="2400" dirty="0" err="1" smtClean="0"/>
              <a:t>topicality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questionnaire</a:t>
            </a:r>
            <a:r>
              <a:rPr lang="lt-LT" sz="2400" dirty="0" smtClean="0"/>
              <a:t>. </a:t>
            </a:r>
            <a:r>
              <a:rPr lang="lt-LT" sz="2400" dirty="0" err="1" smtClean="0"/>
              <a:t>Actually</a:t>
            </a:r>
            <a:r>
              <a:rPr lang="lt-LT" sz="2400" dirty="0" smtClean="0"/>
              <a:t>, </a:t>
            </a:r>
            <a:r>
              <a:rPr lang="lt-LT" sz="2400" dirty="0" err="1" smtClean="0"/>
              <a:t>our</a:t>
            </a:r>
            <a:r>
              <a:rPr lang="lt-LT" sz="2400" dirty="0" smtClean="0"/>
              <a:t> </a:t>
            </a:r>
            <a:r>
              <a:rPr lang="lt-LT" sz="2400" dirty="0" err="1" smtClean="0"/>
              <a:t>students</a:t>
            </a:r>
            <a:r>
              <a:rPr lang="lt-LT" sz="2400" dirty="0" smtClean="0"/>
              <a:t>  </a:t>
            </a:r>
            <a:r>
              <a:rPr lang="lt-LT" sz="2400" dirty="0" err="1" smtClean="0"/>
              <a:t>were</a:t>
            </a:r>
            <a:r>
              <a:rPr lang="lt-LT" sz="2400" dirty="0" smtClean="0"/>
              <a:t> </a:t>
            </a:r>
            <a:r>
              <a:rPr lang="lt-LT" sz="2400" dirty="0" err="1" smtClean="0"/>
              <a:t>asked</a:t>
            </a:r>
            <a:r>
              <a:rPr lang="lt-LT" sz="2400" dirty="0" smtClean="0"/>
              <a:t> to </a:t>
            </a:r>
            <a:r>
              <a:rPr lang="lt-LT" sz="2400" dirty="0" err="1" smtClean="0"/>
              <a:t>associate</a:t>
            </a:r>
            <a:r>
              <a:rPr lang="lt-LT" sz="2400" dirty="0" smtClean="0"/>
              <a:t> </a:t>
            </a:r>
            <a:r>
              <a:rPr lang="lt-LT" sz="2400" dirty="0" err="1" smtClean="0"/>
              <a:t>ethnic</a:t>
            </a:r>
            <a:r>
              <a:rPr lang="lt-LT" sz="2400" dirty="0" smtClean="0"/>
              <a:t> </a:t>
            </a:r>
            <a:r>
              <a:rPr lang="lt-LT" sz="2400" dirty="0" err="1" smtClean="0"/>
              <a:t>groups</a:t>
            </a:r>
            <a:r>
              <a:rPr lang="lt-LT" sz="2400" dirty="0" smtClean="0"/>
              <a:t> </a:t>
            </a:r>
            <a:r>
              <a:rPr lang="lt-LT" sz="2400" dirty="0" err="1" smtClean="0"/>
              <a:t>with</a:t>
            </a:r>
            <a:r>
              <a:rPr lang="lt-LT" sz="2400" dirty="0" smtClean="0"/>
              <a:t> </a:t>
            </a:r>
            <a:r>
              <a:rPr lang="lt-LT" sz="2400" dirty="0" err="1" smtClean="0"/>
              <a:t>whom</a:t>
            </a:r>
            <a:r>
              <a:rPr lang="lt-LT" sz="2400" dirty="0" smtClean="0"/>
              <a:t> </a:t>
            </a:r>
            <a:r>
              <a:rPr lang="lt-LT" sz="2400" dirty="0" err="1" smtClean="0"/>
              <a:t>they</a:t>
            </a:r>
            <a:r>
              <a:rPr lang="lt-LT" sz="2400" dirty="0" smtClean="0"/>
              <a:t> </a:t>
            </a:r>
            <a:r>
              <a:rPr lang="lt-LT" sz="2400" dirty="0" err="1" smtClean="0"/>
              <a:t>had</a:t>
            </a:r>
            <a:r>
              <a:rPr lang="lt-LT" sz="2400" dirty="0" smtClean="0"/>
              <a:t> </a:t>
            </a:r>
            <a:r>
              <a:rPr lang="lt-LT" sz="2400" dirty="0" err="1" smtClean="0"/>
              <a:t>no</a:t>
            </a:r>
            <a:r>
              <a:rPr lang="lt-LT" sz="2400" dirty="0" smtClean="0"/>
              <a:t> </a:t>
            </a:r>
            <a:r>
              <a:rPr lang="lt-LT" sz="2400" dirty="0" err="1" smtClean="0"/>
              <a:t>personal</a:t>
            </a:r>
            <a:r>
              <a:rPr lang="lt-LT" sz="2400" dirty="0" smtClean="0"/>
              <a:t> </a:t>
            </a:r>
            <a:r>
              <a:rPr lang="lt-LT" sz="2400" dirty="0" err="1" smtClean="0"/>
              <a:t>contact</a:t>
            </a:r>
            <a:r>
              <a:rPr lang="lt-LT" sz="2400" dirty="0" smtClean="0"/>
              <a:t>.</a:t>
            </a: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400" dirty="0" smtClean="0"/>
              <a:t> T</a:t>
            </a:r>
            <a:r>
              <a:rPr lang="lt-LT" sz="2400" dirty="0" err="1" smtClean="0"/>
              <a:t>he</a:t>
            </a:r>
            <a:r>
              <a:rPr lang="lt-LT" sz="2400" dirty="0" smtClean="0"/>
              <a:t> </a:t>
            </a:r>
            <a:r>
              <a:rPr lang="lt-LT" sz="2400" dirty="0" err="1" smtClean="0"/>
              <a:t>researcher</a:t>
            </a:r>
            <a:r>
              <a:rPr lang="lt-LT" sz="2400" dirty="0" smtClean="0"/>
              <a:t> </a:t>
            </a:r>
            <a:r>
              <a:rPr lang="lt-LT" sz="2400" dirty="0" err="1" smtClean="0"/>
              <a:t>had</a:t>
            </a:r>
            <a:r>
              <a:rPr lang="lt-LT" sz="2400" dirty="0" smtClean="0"/>
              <a:t> to </a:t>
            </a:r>
            <a:r>
              <a:rPr lang="lt-LT" sz="2400" dirty="0" err="1" smtClean="0"/>
              <a:t>change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language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questions</a:t>
            </a:r>
            <a:r>
              <a:rPr lang="lt-LT" sz="2400" dirty="0" smtClean="0"/>
              <a:t> to </a:t>
            </a:r>
            <a:r>
              <a:rPr lang="lt-LT" sz="2400" dirty="0" err="1" smtClean="0"/>
              <a:t>match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social</a:t>
            </a:r>
            <a:r>
              <a:rPr lang="lt-LT" sz="2400" dirty="0" smtClean="0"/>
              <a:t> </a:t>
            </a:r>
            <a:r>
              <a:rPr lang="lt-LT" sz="2400" dirty="0" err="1" smtClean="0"/>
              <a:t>background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respondents</a:t>
            </a:r>
            <a:r>
              <a:rPr lang="lt-LT" sz="2400" dirty="0" smtClean="0"/>
              <a:t>' </a:t>
            </a:r>
            <a:r>
              <a:rPr lang="lt-LT" sz="2400" dirty="0" err="1" smtClean="0"/>
              <a:t>age</a:t>
            </a:r>
            <a:r>
              <a:rPr lang="lt-LT" sz="2400" dirty="0" smtClean="0"/>
              <a:t> 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educational</a:t>
            </a:r>
            <a:r>
              <a:rPr lang="lt-LT" sz="2400" dirty="0" smtClean="0"/>
              <a:t> </a:t>
            </a:r>
            <a:r>
              <a:rPr lang="lt-LT" sz="2400" dirty="0" err="1" smtClean="0"/>
              <a:t>level</a:t>
            </a:r>
            <a:r>
              <a:rPr lang="lt-LT" sz="2400" dirty="0" smtClean="0"/>
              <a:t>.</a:t>
            </a: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lt-LT" sz="2400" dirty="0" smtClean="0"/>
          </a:p>
          <a:p>
            <a:pPr lvl="0"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400" dirty="0" smtClean="0"/>
              <a:t> T</a:t>
            </a:r>
            <a:r>
              <a:rPr lang="lt-LT" sz="2400" dirty="0" err="1" smtClean="0"/>
              <a:t>he</a:t>
            </a:r>
            <a:r>
              <a:rPr lang="lt-LT" sz="2400" dirty="0" smtClean="0"/>
              <a:t> </a:t>
            </a:r>
            <a:r>
              <a:rPr lang="lt-LT" sz="2400" dirty="0" err="1" smtClean="0"/>
              <a:t>questionnaire</a:t>
            </a:r>
            <a:r>
              <a:rPr lang="lt-LT" sz="2400" dirty="0" smtClean="0"/>
              <a:t> </a:t>
            </a:r>
            <a:r>
              <a:rPr lang="lt-LT" sz="2400" dirty="0" err="1" smtClean="0"/>
              <a:t>was</a:t>
            </a:r>
            <a:r>
              <a:rPr lang="lt-LT" sz="2400" dirty="0" smtClean="0"/>
              <a:t> </a:t>
            </a:r>
            <a:r>
              <a:rPr lang="lt-LT" sz="2400" dirty="0" err="1" smtClean="0"/>
              <a:t>too</a:t>
            </a:r>
            <a:r>
              <a:rPr lang="lt-LT" sz="2400" dirty="0" smtClean="0"/>
              <a:t> </a:t>
            </a:r>
            <a:r>
              <a:rPr lang="lt-LT" sz="2400" dirty="0" err="1" smtClean="0"/>
              <a:t>long</a:t>
            </a:r>
            <a:r>
              <a:rPr lang="lt-LT" sz="2400" dirty="0" smtClean="0"/>
              <a:t>  to </a:t>
            </a:r>
            <a:r>
              <a:rPr lang="lt-LT" sz="2400" dirty="0" err="1" smtClean="0"/>
              <a:t>complete</a:t>
            </a:r>
            <a:r>
              <a:rPr lang="lt-LT" sz="2400" dirty="0" smtClean="0"/>
              <a:t> it </a:t>
            </a:r>
            <a:r>
              <a:rPr lang="lt-LT" sz="2400" dirty="0" err="1" smtClean="0"/>
              <a:t>due</a:t>
            </a:r>
            <a:r>
              <a:rPr lang="lt-LT" sz="2400" dirty="0" smtClean="0"/>
              <a:t> to </a:t>
            </a:r>
            <a:r>
              <a:rPr lang="lt-LT" sz="2400" dirty="0" err="1" smtClean="0"/>
              <a:t>young</a:t>
            </a:r>
            <a:r>
              <a:rPr lang="lt-LT" sz="2400" dirty="0" smtClean="0"/>
              <a:t> </a:t>
            </a:r>
            <a:r>
              <a:rPr lang="lt-LT" sz="2400" dirty="0" err="1" smtClean="0"/>
              <a:t>age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respondents</a:t>
            </a:r>
            <a:endParaRPr lang="lt-LT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err="1" smtClean="0"/>
              <a:t>This</a:t>
            </a:r>
            <a:r>
              <a:rPr lang="lt-LT" b="1" dirty="0" smtClean="0"/>
              <a:t> </a:t>
            </a:r>
            <a:r>
              <a:rPr lang="lt-LT" b="1" dirty="0" err="1" smtClean="0"/>
              <a:t>type</a:t>
            </a:r>
            <a:r>
              <a:rPr lang="lt-LT" b="1" dirty="0" smtClean="0"/>
              <a:t> </a:t>
            </a:r>
            <a:r>
              <a:rPr lang="lt-LT" b="1" dirty="0" err="1" smtClean="0"/>
              <a:t>of</a:t>
            </a:r>
            <a:r>
              <a:rPr lang="lt-LT" b="1" dirty="0" smtClean="0"/>
              <a:t> </a:t>
            </a:r>
            <a:r>
              <a:rPr lang="lt-LT" b="1" dirty="0" err="1" smtClean="0"/>
              <a:t>research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75009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sz="2400" dirty="0" smtClean="0"/>
              <a:t>   W</a:t>
            </a:r>
            <a:r>
              <a:rPr lang="lt-LT" sz="2400" dirty="0" err="1" smtClean="0"/>
              <a:t>as</a:t>
            </a:r>
            <a:r>
              <a:rPr lang="lt-LT" sz="2400" dirty="0" smtClean="0"/>
              <a:t> </a:t>
            </a:r>
            <a:r>
              <a:rPr lang="lt-LT" sz="2400" dirty="0" err="1" smtClean="0"/>
              <a:t>time</a:t>
            </a:r>
            <a:r>
              <a:rPr lang="lt-LT" sz="2400" dirty="0" smtClean="0"/>
              <a:t> </a:t>
            </a:r>
            <a:r>
              <a:rPr lang="lt-LT" sz="2400" dirty="0" err="1" smtClean="0"/>
              <a:t>consuming</a:t>
            </a:r>
            <a:r>
              <a:rPr lang="lt-LT" sz="2400" dirty="0" smtClean="0"/>
              <a:t> to </a:t>
            </a:r>
            <a:r>
              <a:rPr lang="lt-LT" sz="2400" dirty="0" err="1" smtClean="0"/>
              <a:t>collect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data. It </a:t>
            </a:r>
            <a:r>
              <a:rPr lang="lt-LT" sz="2400" dirty="0" err="1" smtClean="0"/>
              <a:t>took</a:t>
            </a:r>
            <a:r>
              <a:rPr lang="lt-LT" sz="2400" dirty="0" smtClean="0"/>
              <a:t> </a:t>
            </a:r>
            <a:r>
              <a:rPr lang="lt-LT" sz="2400" dirty="0" err="1" smtClean="0"/>
              <a:t>longer</a:t>
            </a:r>
            <a:r>
              <a:rPr lang="lt-LT" sz="2400" dirty="0" smtClean="0"/>
              <a:t> </a:t>
            </a:r>
            <a:r>
              <a:rPr lang="lt-LT" sz="2400" dirty="0" err="1" smtClean="0"/>
              <a:t>for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respondents</a:t>
            </a:r>
            <a:r>
              <a:rPr lang="lt-LT" sz="2400" dirty="0" smtClean="0"/>
              <a:t> to </a:t>
            </a:r>
            <a:r>
              <a:rPr lang="lt-LT" sz="2400" dirty="0" err="1" smtClean="0"/>
              <a:t>complete</a:t>
            </a:r>
            <a:r>
              <a:rPr lang="lt-LT" sz="2400" dirty="0" smtClean="0"/>
              <a:t> </a:t>
            </a:r>
            <a:r>
              <a:rPr lang="lt-LT" sz="2400" dirty="0" err="1" smtClean="0"/>
              <a:t>open</a:t>
            </a:r>
            <a:r>
              <a:rPr lang="lt-LT" sz="2400" dirty="0" smtClean="0"/>
              <a:t> </a:t>
            </a:r>
            <a:r>
              <a:rPr lang="lt-LT" sz="2400" dirty="0" err="1" smtClean="0"/>
              <a:t>questions</a:t>
            </a:r>
            <a:r>
              <a:rPr lang="lt-LT" sz="2400" dirty="0" smtClean="0"/>
              <a:t>.</a:t>
            </a:r>
            <a:endParaRPr lang="en-US" sz="2400" dirty="0" smtClean="0"/>
          </a:p>
          <a:p>
            <a:pPr lvl="0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q"/>
            </a:pPr>
            <a:endParaRPr lang="en-US" sz="2400" dirty="0" smtClean="0"/>
          </a:p>
          <a:p>
            <a:pPr lvl="0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sz="2400" dirty="0" smtClean="0"/>
              <a:t>   W</a:t>
            </a:r>
            <a:r>
              <a:rPr lang="lt-LT" sz="2400" dirty="0" err="1" smtClean="0"/>
              <a:t>as</a:t>
            </a:r>
            <a:r>
              <a:rPr lang="lt-LT" sz="2400" dirty="0" smtClean="0"/>
              <a:t> </a:t>
            </a:r>
            <a:r>
              <a:rPr lang="lt-LT" sz="2400" dirty="0" err="1" smtClean="0"/>
              <a:t>time</a:t>
            </a:r>
            <a:r>
              <a:rPr lang="lt-LT" sz="2400" dirty="0" smtClean="0"/>
              <a:t> </a:t>
            </a:r>
            <a:r>
              <a:rPr lang="lt-LT" sz="2400" dirty="0" err="1" smtClean="0"/>
              <a:t>consuming</a:t>
            </a:r>
            <a:r>
              <a:rPr lang="lt-LT" sz="2400" dirty="0" smtClean="0"/>
              <a:t> to </a:t>
            </a:r>
            <a:r>
              <a:rPr lang="lt-LT" sz="2400" dirty="0" err="1" smtClean="0"/>
              <a:t>analyze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data. It </a:t>
            </a:r>
            <a:r>
              <a:rPr lang="lt-LT" sz="2400" dirty="0" err="1" smtClean="0"/>
              <a:t>took</a:t>
            </a:r>
            <a:r>
              <a:rPr lang="lt-LT" sz="2400" dirty="0" smtClean="0"/>
              <a:t> </a:t>
            </a:r>
            <a:r>
              <a:rPr lang="lt-LT" sz="2400" dirty="0" err="1" smtClean="0"/>
              <a:t>longer</a:t>
            </a:r>
            <a:r>
              <a:rPr lang="lt-LT" sz="2400" dirty="0" smtClean="0"/>
              <a:t> </a:t>
            </a:r>
            <a:r>
              <a:rPr lang="lt-LT" sz="2400" dirty="0" err="1" smtClean="0"/>
              <a:t>for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researcher</a:t>
            </a:r>
            <a:r>
              <a:rPr lang="lt-LT" sz="2400" dirty="0" smtClean="0"/>
              <a:t> to </a:t>
            </a:r>
            <a:r>
              <a:rPr lang="lt-LT" sz="2400" dirty="0" err="1" smtClean="0"/>
              <a:t>analyze</a:t>
            </a:r>
            <a:r>
              <a:rPr lang="lt-LT" sz="2400" dirty="0" smtClean="0"/>
              <a:t> </a:t>
            </a:r>
            <a:r>
              <a:rPr lang="lt-LT" sz="2400" dirty="0" err="1" smtClean="0"/>
              <a:t>qualitative</a:t>
            </a:r>
            <a:r>
              <a:rPr lang="lt-LT" sz="2400" dirty="0" smtClean="0"/>
              <a:t> data </a:t>
            </a:r>
            <a:r>
              <a:rPr lang="lt-LT" sz="2400" dirty="0" err="1" smtClean="0"/>
              <a:t>as</a:t>
            </a:r>
            <a:r>
              <a:rPr lang="lt-LT" sz="2400" dirty="0" smtClean="0"/>
              <a:t> </a:t>
            </a:r>
            <a:r>
              <a:rPr lang="lt-LT" sz="2400" dirty="0" err="1" smtClean="0"/>
              <a:t>she</a:t>
            </a:r>
            <a:r>
              <a:rPr lang="lt-LT" sz="2400" dirty="0" smtClean="0"/>
              <a:t> </a:t>
            </a:r>
            <a:r>
              <a:rPr lang="lt-LT" sz="2400" dirty="0" err="1" smtClean="0"/>
              <a:t>had</a:t>
            </a:r>
            <a:r>
              <a:rPr lang="lt-LT" sz="2400" dirty="0" smtClean="0"/>
              <a:t> to </a:t>
            </a:r>
            <a:r>
              <a:rPr lang="lt-LT" sz="2400" dirty="0" err="1" smtClean="0"/>
              <a:t>read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answers</a:t>
            </a:r>
            <a:r>
              <a:rPr lang="lt-LT" sz="2400" dirty="0" smtClean="0"/>
              <a:t> </a:t>
            </a:r>
            <a:r>
              <a:rPr lang="lt-LT" sz="2400" dirty="0" err="1" smtClean="0"/>
              <a:t>and</a:t>
            </a:r>
            <a:r>
              <a:rPr lang="lt-LT" sz="2400" dirty="0" smtClean="0"/>
              <a:t> </a:t>
            </a:r>
            <a:r>
              <a:rPr lang="lt-LT" sz="2400" dirty="0" err="1" smtClean="0"/>
              <a:t>try</a:t>
            </a:r>
            <a:r>
              <a:rPr lang="lt-LT" sz="2400" dirty="0" smtClean="0"/>
              <a:t> to </a:t>
            </a:r>
            <a:r>
              <a:rPr lang="lt-LT" sz="2400" dirty="0" err="1" smtClean="0"/>
              <a:t>put</a:t>
            </a:r>
            <a:r>
              <a:rPr lang="lt-LT" sz="2400" dirty="0" smtClean="0"/>
              <a:t> </a:t>
            </a:r>
            <a:r>
              <a:rPr lang="lt-LT" sz="2400" dirty="0" err="1" smtClean="0"/>
              <a:t>them</a:t>
            </a:r>
            <a:r>
              <a:rPr lang="lt-LT" sz="2400" dirty="0" smtClean="0"/>
              <a:t> </a:t>
            </a:r>
            <a:r>
              <a:rPr lang="lt-LT" sz="2400" dirty="0" err="1" smtClean="0"/>
              <a:t>into</a:t>
            </a:r>
            <a:r>
              <a:rPr lang="lt-LT" sz="2400" dirty="0" smtClean="0"/>
              <a:t> </a:t>
            </a:r>
            <a:r>
              <a:rPr lang="lt-LT" sz="2400" dirty="0" err="1" smtClean="0"/>
              <a:t>categories</a:t>
            </a:r>
            <a:r>
              <a:rPr lang="lt-LT" sz="2400" dirty="0" smtClean="0"/>
              <a:t>. </a:t>
            </a:r>
          </a:p>
          <a:p>
            <a:pPr lvl="0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q"/>
            </a:pPr>
            <a:endParaRPr lang="en-US" sz="2400" dirty="0" smtClean="0"/>
          </a:p>
          <a:p>
            <a:pPr lvl="0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q"/>
            </a:pPr>
            <a:r>
              <a:rPr lang="en-US" sz="2400" dirty="0" smtClean="0"/>
              <a:t>   W</a:t>
            </a:r>
            <a:r>
              <a:rPr lang="lt-LT" sz="2400" dirty="0" err="1" smtClean="0"/>
              <a:t>as</a:t>
            </a:r>
            <a:r>
              <a:rPr lang="lt-LT" sz="2400" dirty="0" smtClean="0"/>
              <a:t> </a:t>
            </a:r>
            <a:r>
              <a:rPr lang="lt-LT" sz="2400" dirty="0" err="1" smtClean="0"/>
              <a:t>not</a:t>
            </a:r>
            <a:r>
              <a:rPr lang="lt-LT" sz="2400" dirty="0" smtClean="0"/>
              <a:t> </a:t>
            </a:r>
            <a:r>
              <a:rPr lang="lt-LT" sz="2400" dirty="0" err="1" smtClean="0"/>
              <a:t>suitable</a:t>
            </a:r>
            <a:r>
              <a:rPr lang="lt-LT" sz="2400" dirty="0" smtClean="0"/>
              <a:t> </a:t>
            </a:r>
            <a:r>
              <a:rPr lang="lt-LT" sz="2400" dirty="0" err="1" smtClean="0"/>
              <a:t>for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young</a:t>
            </a:r>
            <a:r>
              <a:rPr lang="lt-LT" sz="2400" dirty="0" smtClean="0"/>
              <a:t>  </a:t>
            </a:r>
            <a:r>
              <a:rPr lang="lt-LT" sz="2400" dirty="0" err="1" smtClean="0"/>
              <a:t>respondents</a:t>
            </a:r>
            <a:r>
              <a:rPr lang="lt-LT" sz="2400" dirty="0" smtClean="0"/>
              <a:t> </a:t>
            </a:r>
            <a:r>
              <a:rPr lang="lt-LT" sz="2400" dirty="0" err="1" smtClean="0"/>
              <a:t>as</a:t>
            </a:r>
            <a:r>
              <a:rPr lang="lt-LT" sz="2400" dirty="0" smtClean="0"/>
              <a:t> </a:t>
            </a:r>
            <a:r>
              <a:rPr lang="lt-LT" sz="2400" dirty="0" err="1" smtClean="0"/>
              <a:t>open</a:t>
            </a:r>
            <a:r>
              <a:rPr lang="lt-LT" sz="2400" dirty="0" smtClean="0"/>
              <a:t> </a:t>
            </a:r>
            <a:r>
              <a:rPr lang="lt-LT" sz="2400" dirty="0" err="1" smtClean="0"/>
              <a:t>questions</a:t>
            </a:r>
            <a:r>
              <a:rPr lang="lt-LT" sz="2400" dirty="0" smtClean="0"/>
              <a:t>  </a:t>
            </a:r>
            <a:r>
              <a:rPr lang="lt-LT" sz="2400" dirty="0" err="1" smtClean="0"/>
              <a:t>in</a:t>
            </a:r>
            <a:r>
              <a:rPr lang="lt-LT" sz="2400" dirty="0" smtClean="0"/>
              <a:t> </a:t>
            </a:r>
            <a:r>
              <a:rPr lang="lt-LT" sz="2400" dirty="0" err="1" smtClean="0"/>
              <a:t>the</a:t>
            </a:r>
            <a:r>
              <a:rPr lang="lt-LT" sz="2400" dirty="0" smtClean="0"/>
              <a:t> </a:t>
            </a:r>
            <a:r>
              <a:rPr lang="lt-LT" sz="2400" dirty="0" err="1" smtClean="0"/>
              <a:t>questionnaire</a:t>
            </a:r>
            <a:r>
              <a:rPr lang="lt-LT" sz="2400" dirty="0" smtClean="0"/>
              <a:t> </a:t>
            </a:r>
            <a:r>
              <a:rPr lang="lt-LT" sz="2400" dirty="0" err="1" smtClean="0"/>
              <a:t>require</a:t>
            </a:r>
            <a:r>
              <a:rPr lang="lt-LT" sz="2400" dirty="0" smtClean="0"/>
              <a:t> </a:t>
            </a:r>
            <a:r>
              <a:rPr lang="lt-LT" sz="2400" dirty="0" err="1" smtClean="0"/>
              <a:t>knowledge</a:t>
            </a:r>
            <a:r>
              <a:rPr lang="lt-LT" sz="2400" dirty="0" smtClean="0"/>
              <a:t> </a:t>
            </a:r>
            <a:r>
              <a:rPr lang="lt-LT" sz="2400" dirty="0" err="1" smtClean="0"/>
              <a:t>that</a:t>
            </a:r>
            <a:r>
              <a:rPr lang="lt-LT" sz="2400" dirty="0" smtClean="0"/>
              <a:t> </a:t>
            </a:r>
            <a:r>
              <a:rPr lang="lt-LT" sz="2400" dirty="0" err="1" smtClean="0"/>
              <a:t>our</a:t>
            </a:r>
            <a:r>
              <a:rPr lang="lt-LT" sz="2400" dirty="0" smtClean="0"/>
              <a:t> </a:t>
            </a:r>
            <a:r>
              <a:rPr lang="lt-LT" sz="2400" dirty="0" err="1" smtClean="0"/>
              <a:t>students</a:t>
            </a:r>
            <a:r>
              <a:rPr lang="lt-LT" sz="2400" dirty="0" smtClean="0"/>
              <a:t> </a:t>
            </a:r>
            <a:r>
              <a:rPr lang="lt-LT" sz="2400" dirty="0" err="1" smtClean="0"/>
              <a:t>haven‘t</a:t>
            </a:r>
            <a:r>
              <a:rPr lang="lt-LT" sz="2400" dirty="0" smtClean="0"/>
              <a:t> </a:t>
            </a:r>
            <a:r>
              <a:rPr lang="lt-LT" sz="2400" dirty="0" err="1" smtClean="0"/>
              <a:t>obtained</a:t>
            </a:r>
            <a:r>
              <a:rPr lang="lt-LT" sz="2400" dirty="0" smtClean="0"/>
              <a:t> </a:t>
            </a:r>
            <a:r>
              <a:rPr lang="lt-LT" sz="2400" dirty="0" err="1" smtClean="0"/>
              <a:t>yet</a:t>
            </a:r>
            <a:r>
              <a:rPr lang="lt-LT" sz="2400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QUESTIONNAIRE ABOUT STEREOTYPES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it-IT" sz="2400" b="1" dirty="0" smtClean="0"/>
              <a:t>Method</a:t>
            </a:r>
            <a:r>
              <a:rPr lang="it-IT" sz="2400" dirty="0" smtClean="0"/>
              <a:t>: Questionnaire method was used to investigate stereotypes. Students were given a questionnaire with 24 open  questions to collect data.</a:t>
            </a:r>
            <a:endParaRPr lang="lt-LT" sz="2400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it-IT" sz="2400" b="1" dirty="0" smtClean="0"/>
              <a:t>Results</a:t>
            </a:r>
            <a:r>
              <a:rPr lang="it-IT" sz="2400" dirty="0" smtClean="0"/>
              <a:t>: characteristics of groups of people given by our students tend to be  oversimplificated. Participants don’t see any harm of stereotyping even though the stereotypes linked to them are largely negative.</a:t>
            </a:r>
            <a:endParaRPr lang="lt-LT" sz="2400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lang="it-IT" sz="2400" b="1" dirty="0" smtClean="0"/>
              <a:t>Conclusion</a:t>
            </a:r>
            <a:r>
              <a:rPr lang="it-IT" sz="2400" dirty="0" smtClean="0"/>
              <a:t>:  stereotypes are widespread, and shared by members of a particular social group.</a:t>
            </a:r>
            <a:endParaRPr lang="lt-LT" sz="2400" dirty="0" smtClean="0"/>
          </a:p>
          <a:p>
            <a:endParaRPr lang="lt-LT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304800" y="1285860"/>
          <a:ext cx="8686800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98107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32961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400" b="1" dirty="0" smtClean="0"/>
              <a:t>328 respondents aged 12-14</a:t>
            </a:r>
            <a:endParaRPr lang="lt-LT" sz="24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343400" cy="525305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1800" b="1" dirty="0" smtClean="0">
                <a:solidFill>
                  <a:schemeClr val="tx1"/>
                </a:solidFill>
              </a:rPr>
              <a:t>4)Have you ever heard a crazy stereotype about your country? Is it true?</a:t>
            </a:r>
          </a:p>
          <a:p>
            <a:pPr lvl="0">
              <a:buNone/>
            </a:pPr>
            <a:endParaRPr lang="lt-LT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1900" dirty="0" smtClean="0"/>
              <a:t>-</a:t>
            </a:r>
            <a:r>
              <a:rPr lang="it-IT" sz="1900" dirty="0" smtClean="0"/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Lithuanians do not live in Lithuania. No, it isn’t true.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(We know that many Lithuanians went to work in the UK, Ireland, Spain, and the USA and we have a  high emigration rate)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lt-LT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</a:rPr>
              <a:t>- </a:t>
            </a:r>
            <a:r>
              <a:rPr lang="it-IT" sz="1800" i="1" dirty="0" smtClean="0">
                <a:solidFill>
                  <a:schemeClr val="tx1"/>
                </a:solidFill>
              </a:rPr>
              <a:t>Achoo</a:t>
            </a:r>
            <a:r>
              <a:rPr lang="it-IT" sz="1800" dirty="0" smtClean="0">
                <a:solidFill>
                  <a:schemeClr val="tx1"/>
                </a:solidFill>
              </a:rPr>
              <a:t>  is a way of sneezing. No, it  means “Thank you. </a:t>
            </a:r>
            <a:r>
              <a:rPr lang="it-IT" sz="1800" i="1" dirty="0" smtClean="0">
                <a:solidFill>
                  <a:schemeClr val="tx1"/>
                </a:solidFill>
              </a:rPr>
              <a:t>Aciu”</a:t>
            </a:r>
            <a:endParaRPr lang="lt-LT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lt-LT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1800" i="1" dirty="0" smtClean="0">
                <a:solidFill>
                  <a:schemeClr val="tx1"/>
                </a:solidFill>
              </a:rPr>
              <a:t>- </a:t>
            </a:r>
            <a:r>
              <a:rPr lang="it-IT" sz="1800" dirty="0" smtClean="0">
                <a:solidFill>
                  <a:schemeClr val="tx1"/>
                </a:solidFill>
              </a:rPr>
              <a:t>Haven’t heard (215 respondents, 65,5%)</a:t>
            </a:r>
            <a:endParaRPr lang="lt-LT" sz="1800" dirty="0" smtClean="0">
              <a:solidFill>
                <a:schemeClr val="tx1"/>
              </a:solidFill>
            </a:endParaRPr>
          </a:p>
          <a:p>
            <a:endParaRPr lang="lt-LT" dirty="0"/>
          </a:p>
        </p:txBody>
      </p:sp>
      <p:graphicFrame>
        <p:nvGraphicFramePr>
          <p:cNvPr id="5" name="Turinio vietos rezervavimo ženklas 3"/>
          <p:cNvGraphicFramePr>
            <a:graphicFrameLocks noGrp="1"/>
          </p:cNvGraphicFramePr>
          <p:nvPr>
            <p:ph sz="half" idx="1"/>
          </p:nvPr>
        </p:nvGraphicFramePr>
        <p:xfrm>
          <a:off x="304800" y="1071546"/>
          <a:ext cx="4191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214282" y="1142984"/>
          <a:ext cx="4191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4648200" y="1142984"/>
          <a:ext cx="43434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304800" y="1142984"/>
          <a:ext cx="4191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4648200" y="1143000"/>
          <a:ext cx="4343400" cy="557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Responds to questionnaire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328 respondents aged 12-14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sz="half" idx="1"/>
          </p:nvPr>
        </p:nvGraphicFramePr>
        <p:xfrm>
          <a:off x="285720" y="1214438"/>
          <a:ext cx="419100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2"/>
          </p:nvPr>
        </p:nvGraphicFramePr>
        <p:xfrm>
          <a:off x="4648200" y="1143000"/>
          <a:ext cx="434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714</Words>
  <Application>Microsoft Office PowerPoint</Application>
  <PresentationFormat>Demonstracija ekrane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21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Žygis</vt:lpstr>
      <vt:lpstr>QUESTIONNAIRE ABOUT STEREOTYPES   Gargždų “Minijos“ progimnazija   March, 2017 </vt:lpstr>
      <vt:lpstr>QUESTIONNAIRE ABOUT STEREOTYPES </vt:lpstr>
      <vt:lpstr>QUESTIONNAIRE ABOUT STEREOTYPES </vt:lpstr>
      <vt:lpstr>Responds to questionnaire 328 respondents aged 12-14 </vt:lpstr>
      <vt:lpstr>Responds to questionnaire 328 respondents aged 12-14 </vt:lpstr>
      <vt:lpstr>Responds to questionnaire 328 respondents aged 12-14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 </vt:lpstr>
      <vt:lpstr>Responds to questionnaire 328 respondents aged 12-14 </vt:lpstr>
      <vt:lpstr>The larger conclusions we drew </vt:lpstr>
      <vt:lpstr>This type of research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ABOUT STEREOTYPES   Gargždų “Minijos“ progimnazija   March, 2017 </dc:title>
  <dc:creator>Renata</dc:creator>
  <cp:lastModifiedBy>Stefanija Piaulokienė</cp:lastModifiedBy>
  <cp:revision>24</cp:revision>
  <dcterms:created xsi:type="dcterms:W3CDTF">2017-03-06T17:29:29Z</dcterms:created>
  <dcterms:modified xsi:type="dcterms:W3CDTF">2017-03-14T09:15:09Z</dcterms:modified>
</cp:coreProperties>
</file>